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FC4B4F8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5_A5F0794D.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6_D2AB056B.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D_808ECDB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Lst>
  <p:notesMasterIdLst>
    <p:notesMasterId r:id="rId33"/>
  </p:notesMasterIdLst>
  <p:sldIdLst>
    <p:sldId id="256" r:id="rId5"/>
    <p:sldId id="257" r:id="rId6"/>
    <p:sldId id="258" r:id="rId7"/>
    <p:sldId id="260" r:id="rId8"/>
    <p:sldId id="259" r:id="rId9"/>
    <p:sldId id="261" r:id="rId10"/>
    <p:sldId id="263" r:id="rId11"/>
    <p:sldId id="265" r:id="rId12"/>
    <p:sldId id="262" r:id="rId13"/>
    <p:sldId id="279" r:id="rId14"/>
    <p:sldId id="280" r:id="rId15"/>
    <p:sldId id="281" r:id="rId16"/>
    <p:sldId id="282" r:id="rId17"/>
    <p:sldId id="283" r:id="rId18"/>
    <p:sldId id="264" r:id="rId19"/>
    <p:sldId id="266" r:id="rId20"/>
    <p:sldId id="267" r:id="rId21"/>
    <p:sldId id="274" r:id="rId22"/>
    <p:sldId id="273" r:id="rId23"/>
    <p:sldId id="268" r:id="rId24"/>
    <p:sldId id="276" r:id="rId25"/>
    <p:sldId id="269" r:id="rId26"/>
    <p:sldId id="270" r:id="rId27"/>
    <p:sldId id="272" r:id="rId28"/>
    <p:sldId id="271" r:id="rId29"/>
    <p:sldId id="277" r:id="rId30"/>
    <p:sldId id="278" r:id="rId31"/>
    <p:sldId id="275" r:id="rId32"/>
  </p:sldIdLst>
  <p:sldSz cx="12192000" cy="6858000"/>
  <p:notesSz cx="6858000" cy="2762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8E6406-E465-2A6E-1548-5B268CB5ACA2}" name="Chris Johnston" initials="CJ" userId="S::chrijoh@microsoft.com::b37f573e-09f0-475e-90ab-2b3ae1072ab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4AC4F-0B56-47C7-90CD-C873B0498602}" v="1971" dt="2020-04-14T08:51:01.187"/>
    <p1510:client id="{74B9782F-6287-4553-9D7D-367FC59F89E0}" v="32" dt="2020-04-12T07:43:04.090"/>
    <p1510:client id="{77F6B1FC-EB22-4A87-AC46-2E7C7BA645C3}" v="2196" dt="2020-04-17T09:00:06.304"/>
    <p1510:client id="{89E9E52A-B985-4E72-9CA5-D6D66D0E8C07}" v="26" dt="2020-04-13T07:43:51.686"/>
    <p1510:client id="{B805A55C-2396-4C72-AB48-2A3F955632EB}" v="20" dt="2020-04-14T07:59:28.793"/>
    <p1510:client id="{BBEE9D0B-4B3C-4CFF-B299-60061FCA36C4}" v="83" dt="2020-04-14T07:20:05.632"/>
    <p1510:client id="{CBB1EDAE-CD6D-4A88-A1AD-2DDC2BBABD75}" v="2161" dt="2020-04-12T09:29:07.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2_FC4B4F8F.xml><?xml version="1.0" encoding="utf-8"?>
<p188:cmLst xmlns:a="http://schemas.openxmlformats.org/drawingml/2006/main" xmlns:r="http://schemas.openxmlformats.org/officeDocument/2006/relationships" xmlns:p188="http://schemas.microsoft.com/office/powerpoint/2018/8/main">
  <p188:cm id="{5C4357D5-7A20-411A-8B7A-D4F917028124}" authorId="{2B8E6406-E465-2A6E-1548-5B268CB5ACA2}" status="resolved" created="2020-04-12T07:55:33.412" complete="100000">
    <pc:sldMkLst xmlns:pc="http://schemas.microsoft.com/office/powerpoint/2013/main/command">
      <pc:docMk/>
      <pc:sldMk cId="4232793999" sldId="258"/>
    </pc:sldMkLst>
    <p188:txBody>
      <a:bodyPr/>
      <a:lstStyle/>
      <a:p>
        <a:r>
          <a:rPr lang="en-US"/>
          <a:t>TODO add hackathon pictures</a:t>
        </a:r>
      </a:p>
    </p188:txBody>
  </p188:cm>
</p188:cmLst>
</file>

<file path=ppt/comments/modernComment_105_A5F0794D.xml><?xml version="1.0" encoding="utf-8"?>
<p188:cmLst xmlns:a="http://schemas.openxmlformats.org/drawingml/2006/main" xmlns:r="http://schemas.openxmlformats.org/officeDocument/2006/relationships" xmlns:p188="http://schemas.microsoft.com/office/powerpoint/2018/8/main">
  <p188:cm id="{901441D8-1925-4FF9-817A-F823438045CF}" authorId="{2B8E6406-E465-2A6E-1548-5B268CB5ACA2}" status="resolved" created="2020-04-11T09:47:33.419" complete="100000">
    <ac:deMkLst xmlns:ac="http://schemas.microsoft.com/office/drawing/2013/main/command">
      <pc:docMk xmlns:pc="http://schemas.microsoft.com/office/powerpoint/2013/main/command"/>
      <pc:sldMk xmlns:pc="http://schemas.microsoft.com/office/powerpoint/2013/main/command" cId="2784000333" sldId="261"/>
      <ac:picMk id="4" creationId="{4031C70B-D9B3-4DEE-AE5F-62B6BBAC6F3A}"/>
    </ac:deMkLst>
    <p188:txBody>
      <a:bodyPr/>
      <a:lstStyle/>
      <a:p>
        <a:r>
          <a:rPr lang="en-US"/>
          <a:t>Diagram could be better.</a:t>
        </a:r>
      </a:p>
    </p188:txBody>
  </p188:cm>
</p188:cmLst>
</file>

<file path=ppt/comments/modernComment_106_D2AB056B.xml><?xml version="1.0" encoding="utf-8"?>
<p188:cmLst xmlns:a="http://schemas.openxmlformats.org/drawingml/2006/main" xmlns:r="http://schemas.openxmlformats.org/officeDocument/2006/relationships" xmlns:p188="http://schemas.microsoft.com/office/powerpoint/2018/8/main">
  <p188:cm id="{62F24CB0-1330-43D3-A0C4-5A3F22021870}" authorId="{2B8E6406-E465-2A6E-1548-5B268CB5ACA2}" created="2020-04-11T10:27:05.095">
    <pc:sldMkLst xmlns:pc="http://schemas.microsoft.com/office/powerpoint/2013/main/command">
      <pc:docMk/>
      <pc:sldMk cId="3534423403" sldId="262"/>
    </pc:sldMkLst>
    <p188:txBody>
      <a:bodyPr/>
      <a:lstStyle/>
      <a:p>
        <a:r>
          <a:rPr lang="en-US"/>
          <a:t>consider scrapping this slide</a:t>
        </a:r>
      </a:p>
    </p188:txBody>
  </p188:cm>
</p188:cmLst>
</file>

<file path=ppt/comments/modernComment_10D_808ECDB0.xml><?xml version="1.0" encoding="utf-8"?>
<p188:cmLst xmlns:a="http://schemas.openxmlformats.org/drawingml/2006/main" xmlns:r="http://schemas.openxmlformats.org/officeDocument/2006/relationships" xmlns:p188="http://schemas.microsoft.com/office/powerpoint/2018/8/main">
  <p188:cm id="{55B0E072-FA9D-42E3-BBD6-EF82DA0D8C2F}" authorId="{2B8E6406-E465-2A6E-1548-5B268CB5ACA2}" status="resolved" created="2020-04-11T11:10:24.373" complete="100000">
    <ac:deMkLst xmlns:ac="http://schemas.microsoft.com/office/drawing/2013/main/command">
      <pc:docMk xmlns:pc="http://schemas.microsoft.com/office/powerpoint/2013/main/command"/>
      <pc:sldMk xmlns:pc="http://schemas.microsoft.com/office/powerpoint/2013/main/command" cId="2156842416" sldId="269"/>
      <ac:spMk id="3" creationId="{1B9D60D8-8946-46EC-BEB3-AE45CA85F6D4}"/>
    </ac:deMkLst>
    <p188:txBody>
      <a:bodyPr/>
      <a:lstStyle/>
      <a:p>
        <a:r>
          <a:rPr lang="en-US"/>
          <a:t>todo add infographics</a:t>
        </a:r>
      </a:p>
    </p188:txBody>
  </p188:cm>
  <p188:cm id="{4BCEEE25-CDF8-4F62-ABAB-0E92DBE0D9C5}" authorId="{2B8E6406-E465-2A6E-1548-5B268CB5ACA2}" status="resolved" created="2020-04-12T09:29:07.313" complete="100000">
    <pc:sldMkLst xmlns:pc="http://schemas.microsoft.com/office/powerpoint/2013/main/command">
      <pc:docMk/>
      <pc:sldMk cId="2156842416" sldId="269"/>
    </pc:sldMkLst>
    <p188:replyLst>
      <p188:reply id="{955A937B-E0CF-41D1-902B-C1A707A0FDD3}" authorId="{2B8E6406-E465-2A6E-1548-5B268CB5ACA2}" created="2020-04-14T08:37:09.320">
        <p188:txBody>
          <a:bodyPr/>
          <a:lstStyle/>
          <a:p>
            <a:r>
              <a:rPr lang="en-US"/>
              <a:t>might be out of scope, will keep in speaker notes</a:t>
            </a:r>
          </a:p>
        </p188:txBody>
      </p188:reply>
    </p188:replyLst>
    <p188:txBody>
      <a:bodyPr/>
      <a:lstStyle/>
      <a:p>
        <a:r>
          <a:rPr lang="en-US"/>
          <a:t>TODO also talk about how this can enable microservice arch, not just single task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2E4E-4083-4CF4-9744-7BE8D86AB694}"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C7FE9-31B2-4675-AC3A-88CFE728A3B2}" type="slidenum">
              <a:rPr lang="en-US" smtClean="0"/>
              <a:t>‹#›</a:t>
            </a:fld>
            <a:endParaRPr lang="en-US"/>
          </a:p>
        </p:txBody>
      </p:sp>
    </p:spTree>
    <p:extLst>
      <p:ext uri="{BB962C8B-B14F-4D97-AF65-F5344CB8AC3E}">
        <p14:creationId xmlns:p14="http://schemas.microsoft.com/office/powerpoint/2010/main" val="423273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Hey there, if you can read these notes, well, they aren't for you.</a:t>
            </a:r>
          </a:p>
          <a:p>
            <a:endParaRPr lang="en-US" dirty="0">
              <a:cs typeface="Calibri"/>
            </a:endParaRPr>
          </a:p>
          <a:p>
            <a:r>
              <a:rPr lang="en-US" dirty="0">
                <a:cs typeface="Calibri"/>
              </a:rPr>
              <a:t>Also, I'm totally writing these on the morning of anyways LOL</a:t>
            </a:r>
          </a:p>
          <a:p>
            <a:endParaRPr lang="en-US" dirty="0">
              <a:cs typeface="Calibri"/>
            </a:endParaRPr>
          </a:p>
          <a:p>
            <a:r>
              <a:rPr lang="en-US" dirty="0">
                <a:cs typeface="Calibri"/>
              </a:rPr>
              <a:t>Mention that people can ask questions in discord, I'll get to them whenever.</a:t>
            </a:r>
          </a:p>
        </p:txBody>
      </p:sp>
      <p:sp>
        <p:nvSpPr>
          <p:cNvPr id="4" name="Slide Number Placeholder 3"/>
          <p:cNvSpPr>
            <a:spLocks noGrp="1"/>
          </p:cNvSpPr>
          <p:nvPr>
            <p:ph type="sldNum" sz="quarter" idx="5"/>
          </p:nvPr>
        </p:nvSpPr>
        <p:spPr/>
        <p:txBody>
          <a:bodyPr/>
          <a:lstStyle/>
          <a:p>
            <a:fld id="{13CC7FE9-31B2-4675-AC3A-88CFE728A3B2}" type="slidenum">
              <a:rPr lang="en-US" smtClean="0"/>
              <a:t>1</a:t>
            </a:fld>
            <a:endParaRPr lang="en-US"/>
          </a:p>
        </p:txBody>
      </p:sp>
    </p:spTree>
    <p:extLst>
      <p:ext uri="{BB962C8B-B14F-4D97-AF65-F5344CB8AC3E}">
        <p14:creationId xmlns:p14="http://schemas.microsoft.com/office/powerpoint/2010/main" val="1581483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15</a:t>
            </a:fld>
            <a:endParaRPr lang="en-US"/>
          </a:p>
        </p:txBody>
      </p:sp>
    </p:spTree>
    <p:extLst>
      <p:ext uri="{BB962C8B-B14F-4D97-AF65-F5344CB8AC3E}">
        <p14:creationId xmlns:p14="http://schemas.microsoft.com/office/powerpoint/2010/main" val="206554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may sound odd, but just start writing code! Azure Functions uses attributes to decorate functions and their parameters to figure out how to call your function. Once it’s deployed, it’s up and running.</a:t>
            </a:r>
          </a:p>
        </p:txBody>
      </p:sp>
      <p:sp>
        <p:nvSpPr>
          <p:cNvPr id="4" name="Slide Number Placeholder 3"/>
          <p:cNvSpPr>
            <a:spLocks noGrp="1"/>
          </p:cNvSpPr>
          <p:nvPr>
            <p:ph type="sldNum" sz="quarter" idx="5"/>
          </p:nvPr>
        </p:nvSpPr>
        <p:spPr/>
        <p:txBody>
          <a:bodyPr/>
          <a:lstStyle/>
          <a:p>
            <a:fld id="{13CC7FE9-31B2-4675-AC3A-88CFE728A3B2}" type="slidenum">
              <a:rPr lang="en-US" smtClean="0"/>
              <a:t>10</a:t>
            </a:fld>
            <a:endParaRPr lang="en-US"/>
          </a:p>
        </p:txBody>
      </p:sp>
    </p:spTree>
    <p:extLst>
      <p:ext uri="{BB962C8B-B14F-4D97-AF65-F5344CB8AC3E}">
        <p14:creationId xmlns:p14="http://schemas.microsoft.com/office/powerpoint/2010/main" val="365281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may have to squint a bit, but we can see in our logs that the message "Got GitHub webhook" appears. (Even though we actually just triggered this from within the portal)</a:t>
            </a:r>
          </a:p>
        </p:txBody>
      </p:sp>
      <p:sp>
        <p:nvSpPr>
          <p:cNvPr id="4" name="Slide Number Placeholder 3"/>
          <p:cNvSpPr>
            <a:spLocks noGrp="1"/>
          </p:cNvSpPr>
          <p:nvPr>
            <p:ph type="sldNum" sz="quarter" idx="5"/>
          </p:nvPr>
        </p:nvSpPr>
        <p:spPr/>
        <p:txBody>
          <a:bodyPr/>
          <a:lstStyle/>
          <a:p>
            <a:fld id="{13CC7FE9-31B2-4675-AC3A-88CFE728A3B2}" type="slidenum">
              <a:rPr lang="en-US" smtClean="0"/>
              <a:t>11</a:t>
            </a:fld>
            <a:endParaRPr lang="en-US"/>
          </a:p>
        </p:txBody>
      </p:sp>
    </p:spTree>
    <p:extLst>
      <p:ext uri="{BB962C8B-B14F-4D97-AF65-F5344CB8AC3E}">
        <p14:creationId xmlns:p14="http://schemas.microsoft.com/office/powerpoint/2010/main" val="252777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we have something working, we can tell GitHub to send Webhook data to our URL.</a:t>
            </a:r>
          </a:p>
          <a:p>
            <a:endParaRPr lang="en-US">
              <a:cs typeface="Calibri"/>
            </a:endParaRPr>
          </a:p>
          <a:p>
            <a:r>
              <a:rPr lang="en-US">
                <a:cs typeface="Calibri"/>
              </a:rPr>
              <a:t>This function is configured with a private token, just so that other third parties that aren't us or GitHub can't send us false data.</a:t>
            </a:r>
          </a:p>
        </p:txBody>
      </p:sp>
      <p:sp>
        <p:nvSpPr>
          <p:cNvPr id="4" name="Slide Number Placeholder 3"/>
          <p:cNvSpPr>
            <a:spLocks noGrp="1"/>
          </p:cNvSpPr>
          <p:nvPr>
            <p:ph type="sldNum" sz="quarter" idx="5"/>
          </p:nvPr>
        </p:nvSpPr>
        <p:spPr/>
        <p:txBody>
          <a:bodyPr/>
          <a:lstStyle/>
          <a:p>
            <a:fld id="{13CC7FE9-31B2-4675-AC3A-88CFE728A3B2}" type="slidenum">
              <a:rPr lang="en-US" smtClean="0"/>
              <a:t>12</a:t>
            </a:fld>
            <a:endParaRPr lang="en-US"/>
          </a:p>
        </p:txBody>
      </p:sp>
    </p:spTree>
    <p:extLst>
      <p:ext uri="{BB962C8B-B14F-4D97-AF65-F5344CB8AC3E}">
        <p14:creationId xmlns:p14="http://schemas.microsoft.com/office/powerpoint/2010/main" val="17791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Included here is an example of the </a:t>
            </a:r>
            <a:r>
              <a:rPr lang="en-US" err="1">
                <a:cs typeface="Calibri"/>
              </a:rPr>
              <a:t>IssueCommentEvent</a:t>
            </a:r>
            <a:r>
              <a:rPr lang="en-US">
                <a:cs typeface="Calibri"/>
              </a:rPr>
              <a:t> payload, which is sent when a user leaves a comment on an issue or PR</a:t>
            </a:r>
          </a:p>
        </p:txBody>
      </p:sp>
      <p:sp>
        <p:nvSpPr>
          <p:cNvPr id="4" name="Slide Number Placeholder 3"/>
          <p:cNvSpPr>
            <a:spLocks noGrp="1"/>
          </p:cNvSpPr>
          <p:nvPr>
            <p:ph type="sldNum" sz="quarter" idx="5"/>
          </p:nvPr>
        </p:nvSpPr>
        <p:spPr/>
        <p:txBody>
          <a:bodyPr/>
          <a:lstStyle/>
          <a:p>
            <a:fld id="{13CC7FE9-31B2-4675-AC3A-88CFE728A3B2}" type="slidenum">
              <a:rPr lang="en-US" smtClean="0"/>
              <a:t>13</a:t>
            </a:fld>
            <a:endParaRPr lang="en-US"/>
          </a:p>
        </p:txBody>
      </p:sp>
    </p:spTree>
    <p:extLst>
      <p:ext uri="{BB962C8B-B14F-4D97-AF65-F5344CB8AC3E}">
        <p14:creationId xmlns:p14="http://schemas.microsoft.com/office/powerpoint/2010/main" val="230802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JWT isn't used for everything, but instead specific installation tokens are used just so that if a token is leaked, all users of the </a:t>
            </a:r>
            <a:r>
              <a:rPr lang="en-US" dirty="0" err="1">
                <a:cs typeface="Calibri"/>
              </a:rPr>
              <a:t>github</a:t>
            </a:r>
            <a:r>
              <a:rPr lang="en-US" dirty="0">
                <a:cs typeface="Calibri"/>
              </a:rPr>
              <a:t> app aren't immediately affected. The JWT is set to expire in 10 minutes after it's created. Also means that apps may have different permissions depending on where they are "installed", and that apps can't do anything unless users add them to their repos.</a:t>
            </a:r>
          </a:p>
          <a:p>
            <a:endParaRPr lang="en-US">
              <a:cs typeface="Calibri"/>
            </a:endParaRPr>
          </a:p>
          <a:p>
            <a:r>
              <a:rPr lang="en-US" dirty="0">
                <a:cs typeface="Calibri"/>
              </a:rPr>
              <a:t>The screenshot included is a snippet of our code, where we acknowledge the user's comment to merge the PR at a future date.</a:t>
            </a:r>
          </a:p>
          <a:p>
            <a:endParaRPr lang="en-US" dirty="0">
              <a:cs typeface="Calibri"/>
            </a:endParaRPr>
          </a:p>
          <a:p>
            <a:r>
              <a:rPr lang="en-US" dirty="0">
                <a:cs typeface="Calibri"/>
              </a:rPr>
              <a:t>Update: removed details about JWT</a:t>
            </a:r>
          </a:p>
        </p:txBody>
      </p:sp>
      <p:sp>
        <p:nvSpPr>
          <p:cNvPr id="4" name="Slide Number Placeholder 3"/>
          <p:cNvSpPr>
            <a:spLocks noGrp="1"/>
          </p:cNvSpPr>
          <p:nvPr>
            <p:ph type="sldNum" sz="quarter" idx="5"/>
          </p:nvPr>
        </p:nvSpPr>
        <p:spPr/>
        <p:txBody>
          <a:bodyPr/>
          <a:lstStyle/>
          <a:p>
            <a:fld id="{13CC7FE9-31B2-4675-AC3A-88CFE728A3B2}" type="slidenum">
              <a:rPr lang="en-US" smtClean="0"/>
              <a:t>14</a:t>
            </a:fld>
            <a:endParaRPr lang="en-US"/>
          </a:p>
        </p:txBody>
      </p:sp>
    </p:spTree>
    <p:extLst>
      <p:ext uri="{BB962C8B-B14F-4D97-AF65-F5344CB8AC3E}">
        <p14:creationId xmlns:p14="http://schemas.microsoft.com/office/powerpoint/2010/main" val="133656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sort of architecture is great at enabling a microservices approach for a system, since you can chain queues and functions together. Azure Functions are super scalable, since they aren't tied to specific VMs, which also makes it great for a distributed project where you can benefit from multiple workers.</a:t>
            </a:r>
            <a:endParaRPr lang="en-US" dirty="0"/>
          </a:p>
        </p:txBody>
      </p:sp>
      <p:sp>
        <p:nvSpPr>
          <p:cNvPr id="4" name="Slide Number Placeholder 3"/>
          <p:cNvSpPr>
            <a:spLocks noGrp="1"/>
          </p:cNvSpPr>
          <p:nvPr>
            <p:ph type="sldNum" sz="quarter" idx="5"/>
          </p:nvPr>
        </p:nvSpPr>
        <p:spPr/>
        <p:txBody>
          <a:bodyPr/>
          <a:lstStyle/>
          <a:p>
            <a:fld id="{13CC7FE9-31B2-4675-AC3A-88CFE728A3B2}" type="slidenum">
              <a:rPr lang="en-US" smtClean="0"/>
              <a:t>17</a:t>
            </a:fld>
            <a:endParaRPr lang="en-US"/>
          </a:p>
        </p:txBody>
      </p:sp>
    </p:spTree>
    <p:extLst>
      <p:ext uri="{BB962C8B-B14F-4D97-AF65-F5344CB8AC3E}">
        <p14:creationId xmlns:p14="http://schemas.microsoft.com/office/powerpoint/2010/main" val="543405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Visibility timeout is how we get this all to work.</a:t>
            </a:r>
          </a:p>
          <a:p>
            <a:endParaRPr lang="en-US" dirty="0">
              <a:cs typeface="Calibri"/>
            </a:endParaRPr>
          </a:p>
          <a:p>
            <a:r>
              <a:rPr lang="en-US" dirty="0">
                <a:cs typeface="Calibri"/>
              </a:rPr>
              <a:t>It has a number of uses, the most practical one being exponential </a:t>
            </a:r>
            <a:r>
              <a:rPr lang="en-US" dirty="0" err="1">
                <a:cs typeface="Calibri"/>
              </a:rPr>
              <a:t>backoff</a:t>
            </a:r>
            <a:r>
              <a:rPr lang="en-US" dirty="0">
                <a:cs typeface="Calibri"/>
              </a:rPr>
              <a:t>. If an item in a queue is failing, you want to delay longer and longer before trying it again.</a:t>
            </a:r>
          </a:p>
          <a:p>
            <a:endParaRPr lang="en-US" dirty="0">
              <a:cs typeface="Calibri"/>
            </a:endParaRPr>
          </a:p>
          <a:p>
            <a:endParaRPr lang="en-US" dirty="0">
              <a:cs typeface="Calibri"/>
            </a:endParaRPr>
          </a:p>
          <a:p>
            <a:r>
              <a:rPr lang="en-US" dirty="0">
                <a:cs typeface="Calibri"/>
              </a:rPr>
              <a:t>Scrapped text</a:t>
            </a:r>
          </a:p>
          <a:p>
            <a:endParaRPr lang="en-US" dirty="0">
              <a:cs typeface="Calibri"/>
            </a:endParaRPr>
          </a:p>
          <a:p>
            <a:pPr>
              <a:spcBef>
                <a:spcPct val="20000"/>
              </a:spcBef>
              <a:spcAft>
                <a:spcPts val="600"/>
              </a:spcAft>
            </a:pPr>
            <a:r>
              <a:rPr lang="en-US" dirty="0"/>
              <a:t>Azure Queues lets us specify some options when inserting new messages into the queue. The “Visibility Timeout” option is how we made this work.</a:t>
            </a:r>
            <a:endParaRPr lang="en-US" dirty="0">
              <a:cs typeface="Calibri"/>
            </a:endParaRPr>
          </a:p>
          <a:p>
            <a:pPr>
              <a:spcBef>
                <a:spcPct val="20000"/>
              </a:spcBef>
              <a:spcAft>
                <a:spcPts val="600"/>
              </a:spcAft>
            </a:pPr>
            <a:r>
              <a:rPr lang="en-US" dirty="0"/>
              <a:t>Suppose one of your jobs failed, and an item in the Queue backlog had to be retried. If it’s against some external service (maybe some API is throwing HTTP 5xx errors), you may not want to instantly retry, which could happen if the queue only contains that failed job.</a:t>
            </a:r>
            <a:endParaRPr lang="en-US" dirty="0">
              <a:cs typeface="Calibri"/>
            </a:endParaRPr>
          </a:p>
          <a:p>
            <a:pPr>
              <a:spcBef>
                <a:spcPct val="20000"/>
              </a:spcBef>
              <a:spcAft>
                <a:spcPts val="600"/>
              </a:spcAft>
            </a:pPr>
            <a:r>
              <a:rPr lang="en-US" dirty="0"/>
              <a:t>The visibility timeout option lets us insert items into a queue, but they cannot be seen (or dequeued) until the specified timespan has passed, which is up to 7 days.</a:t>
            </a:r>
            <a:endParaRPr lang="en-US" dirty="0">
              <a:cs typeface="Calibri"/>
            </a:endParaRPr>
          </a:p>
          <a:p>
            <a:pPr>
              <a:spcBef>
                <a:spcPct val="20000"/>
              </a:spcBef>
              <a:spcAft>
                <a:spcPts val="600"/>
              </a:spcAft>
            </a:pPr>
            <a:r>
              <a:rPr lang="en-US" dirty="0"/>
              <a:t>In our hypothetical example, we can exponentially back off retries for jobs that fail, so that we don’t spam an API that’s already down.</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18</a:t>
            </a:fld>
            <a:endParaRPr lang="en-US"/>
          </a:p>
        </p:txBody>
      </p:sp>
    </p:spTree>
    <p:extLst>
      <p:ext uri="{BB962C8B-B14F-4D97-AF65-F5344CB8AC3E}">
        <p14:creationId xmlns:p14="http://schemas.microsoft.com/office/powerpoint/2010/main" val="190489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we didn't get this working for the actual app lol</a:t>
            </a:r>
          </a:p>
          <a:p>
            <a:endParaRPr lang="en-US" dirty="0">
              <a:cs typeface="Calibri"/>
            </a:endParaRPr>
          </a:p>
          <a:p>
            <a:pPr>
              <a:spcBef>
                <a:spcPct val="20000"/>
              </a:spcBef>
              <a:spcAft>
                <a:spcPts val="600"/>
              </a:spcAft>
            </a:pPr>
            <a:r>
              <a:rPr lang="en-US" dirty="0"/>
              <a:t>In our app, the timestamp that the user specifies is included in the message payload.</a:t>
            </a:r>
          </a:p>
          <a:p>
            <a:pPr>
              <a:spcBef>
                <a:spcPct val="20000"/>
              </a:spcBef>
              <a:spcAft>
                <a:spcPts val="600"/>
              </a:spcAft>
            </a:pPr>
            <a:endParaRPr lang="en-US" dirty="0"/>
          </a:p>
          <a:p>
            <a:pPr>
              <a:spcBef>
                <a:spcPct val="20000"/>
              </a:spcBef>
              <a:spcAft>
                <a:spcPts val="600"/>
              </a:spcAft>
            </a:pPr>
            <a:r>
              <a:rPr lang="en-US" dirty="0"/>
              <a:t>If the timestamp is &lt; 7 days from the server time, set the visibility timeout to this timespan.</a:t>
            </a:r>
          </a:p>
          <a:p>
            <a:pPr>
              <a:spcBef>
                <a:spcPct val="20000"/>
              </a:spcBef>
              <a:spcAft>
                <a:spcPts val="600"/>
              </a:spcAft>
            </a:pPr>
            <a:r>
              <a:rPr lang="en-US" dirty="0"/>
              <a:t>Else, set visibility timeout to 7 days.</a:t>
            </a:r>
          </a:p>
          <a:p>
            <a:pPr>
              <a:spcBef>
                <a:spcPct val="20000"/>
              </a:spcBef>
              <a:spcAft>
                <a:spcPts val="600"/>
              </a:spcAft>
            </a:pPr>
            <a:endParaRPr lang="en-US" dirty="0"/>
          </a:p>
          <a:p>
            <a:pPr>
              <a:spcBef>
                <a:spcPct val="20000"/>
              </a:spcBef>
              <a:spcAft>
                <a:spcPts val="600"/>
              </a:spcAft>
            </a:pPr>
            <a:r>
              <a:rPr lang="en-US" dirty="0"/>
              <a:t>Then, when our function gets this message next, check if the current time is after the requested timestamp.</a:t>
            </a:r>
          </a:p>
          <a:p>
            <a:pPr>
              <a:spcBef>
                <a:spcPct val="20000"/>
              </a:spcBef>
              <a:spcAft>
                <a:spcPts val="600"/>
              </a:spcAft>
            </a:pPr>
            <a:r>
              <a:rPr lang="en-US" dirty="0"/>
              <a:t>If it is, then process the message. If it isn’t, re-add the message to the queue using the criteria from before.</a:t>
            </a:r>
          </a:p>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19</a:t>
            </a:fld>
            <a:endParaRPr lang="en-US"/>
          </a:p>
        </p:txBody>
      </p:sp>
    </p:spTree>
    <p:extLst>
      <p:ext uri="{BB962C8B-B14F-4D97-AF65-F5344CB8AC3E}">
        <p14:creationId xmlns:p14="http://schemas.microsoft.com/office/powerpoint/2010/main" val="398681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largest private hackathon in the world!</a:t>
            </a:r>
          </a:p>
        </p:txBody>
      </p:sp>
      <p:sp>
        <p:nvSpPr>
          <p:cNvPr id="4" name="Slide Number Placeholder 3"/>
          <p:cNvSpPr>
            <a:spLocks noGrp="1"/>
          </p:cNvSpPr>
          <p:nvPr>
            <p:ph type="sldNum" sz="quarter" idx="5"/>
          </p:nvPr>
        </p:nvSpPr>
        <p:spPr/>
        <p:txBody>
          <a:bodyPr/>
          <a:lstStyle/>
          <a:p>
            <a:fld id="{13CC7FE9-31B2-4675-AC3A-88CFE728A3B2}" type="slidenum">
              <a:rPr lang="en-US" smtClean="0"/>
              <a:t>3</a:t>
            </a:fld>
            <a:endParaRPr lang="en-US"/>
          </a:p>
        </p:txBody>
      </p:sp>
    </p:spTree>
    <p:extLst>
      <p:ext uri="{BB962C8B-B14F-4D97-AF65-F5344CB8AC3E}">
        <p14:creationId xmlns:p14="http://schemas.microsoft.com/office/powerpoint/2010/main" val="330223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Met technical writers using our internal project match-maker website. People with ideas post their ideas, people who are looking for teams can join them. Don't work with them, never met them before.</a:t>
            </a:r>
          </a:p>
        </p:txBody>
      </p:sp>
      <p:sp>
        <p:nvSpPr>
          <p:cNvPr id="4" name="Slide Number Placeholder 3"/>
          <p:cNvSpPr>
            <a:spLocks noGrp="1"/>
          </p:cNvSpPr>
          <p:nvPr>
            <p:ph type="sldNum" sz="quarter" idx="5"/>
          </p:nvPr>
        </p:nvSpPr>
        <p:spPr/>
        <p:txBody>
          <a:bodyPr/>
          <a:lstStyle/>
          <a:p>
            <a:fld id="{13CC7FE9-31B2-4675-AC3A-88CFE728A3B2}" type="slidenum">
              <a:rPr lang="en-US" smtClean="0"/>
              <a:t>4</a:t>
            </a:fld>
            <a:endParaRPr lang="en-US"/>
          </a:p>
        </p:txBody>
      </p:sp>
    </p:spTree>
    <p:extLst>
      <p:ext uri="{BB962C8B-B14F-4D97-AF65-F5344CB8AC3E}">
        <p14:creationId xmlns:p14="http://schemas.microsoft.com/office/powerpoint/2010/main" val="77139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webhooks are great for prod applications, but add overhead to a hackathon project when you just want to move fast.</a:t>
            </a:r>
          </a:p>
        </p:txBody>
      </p:sp>
      <p:sp>
        <p:nvSpPr>
          <p:cNvPr id="4" name="Slide Number Placeholder 3"/>
          <p:cNvSpPr>
            <a:spLocks noGrp="1"/>
          </p:cNvSpPr>
          <p:nvPr>
            <p:ph type="sldNum" sz="quarter" idx="5"/>
          </p:nvPr>
        </p:nvSpPr>
        <p:spPr/>
        <p:txBody>
          <a:bodyPr/>
          <a:lstStyle/>
          <a:p>
            <a:fld id="{13CC7FE9-31B2-4675-AC3A-88CFE728A3B2}" type="slidenum">
              <a:rPr lang="en-US" smtClean="0"/>
              <a:t>6</a:t>
            </a:fld>
            <a:endParaRPr lang="en-US"/>
          </a:p>
        </p:txBody>
      </p:sp>
    </p:spTree>
    <p:extLst>
      <p:ext uri="{BB962C8B-B14F-4D97-AF65-F5344CB8AC3E}">
        <p14:creationId xmlns:p14="http://schemas.microsoft.com/office/powerpoint/2010/main" val="2426750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user is only going to interface with this bot via GitHub, so we don't need to set up our own front-end.</a:t>
            </a:r>
          </a:p>
          <a:p>
            <a:endParaRPr lang="en-US">
              <a:cs typeface="Calibri"/>
            </a:endParaRPr>
          </a:p>
          <a:p>
            <a:r>
              <a:rPr lang="en-US">
                <a:cs typeface="Calibri"/>
              </a:rPr>
              <a:t>We think that the traffic will be inconsistent/infrequent, given that this is a hackathon, and we only need to act whenever the user comments.</a:t>
            </a:r>
          </a:p>
        </p:txBody>
      </p:sp>
      <p:sp>
        <p:nvSpPr>
          <p:cNvPr id="4" name="Slide Number Placeholder 3"/>
          <p:cNvSpPr>
            <a:spLocks noGrp="1"/>
          </p:cNvSpPr>
          <p:nvPr>
            <p:ph type="sldNum" sz="quarter" idx="5"/>
          </p:nvPr>
        </p:nvSpPr>
        <p:spPr/>
        <p:txBody>
          <a:bodyPr/>
          <a:lstStyle/>
          <a:p>
            <a:fld id="{13CC7FE9-31B2-4675-AC3A-88CFE728A3B2}" type="slidenum">
              <a:rPr lang="en-US" smtClean="0"/>
              <a:t>7</a:t>
            </a:fld>
            <a:endParaRPr lang="en-US"/>
          </a:p>
        </p:txBody>
      </p:sp>
    </p:spTree>
    <p:extLst>
      <p:ext uri="{BB962C8B-B14F-4D97-AF65-F5344CB8AC3E}">
        <p14:creationId xmlns:p14="http://schemas.microsoft.com/office/powerpoint/2010/main" val="390055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this criteria, we need to pick a web server stack that’s best for our application:</a:t>
            </a:r>
          </a:p>
          <a:p>
            <a:endParaRPr lang="en-US"/>
          </a:p>
          <a:p>
            <a:r>
              <a:rPr lang="en-US" err="1"/>
              <a:t>ASP.Net</a:t>
            </a:r>
            <a:r>
              <a:rPr lang="en-US"/>
              <a:t> is more like a traditional web server that we might use for some larger web apps. (</a:t>
            </a:r>
            <a:r>
              <a:rPr lang="en-US" err="1"/>
              <a:t>Stackoverflow</a:t>
            </a:r>
            <a:r>
              <a:rPr lang="en-US"/>
              <a:t> uses it)</a:t>
            </a:r>
            <a:endParaRPr lang="en-US">
              <a:cs typeface="Calibri"/>
            </a:endParaRPr>
          </a:p>
          <a:p>
            <a:r>
              <a:rPr lang="en-US"/>
              <a:t>Azure Functions is a serverless approach which we could use for a microservices based architecture.</a:t>
            </a:r>
          </a:p>
          <a:p>
            <a:endParaRPr lang="en-US"/>
          </a:p>
          <a:p>
            <a:r>
              <a:rPr lang="en-US"/>
              <a:t>Our main requirements for this were:</a:t>
            </a:r>
          </a:p>
          <a:p>
            <a:pPr marL="171450" indent="-171450">
              <a:buFontTx/>
              <a:buChar char="-"/>
            </a:pPr>
            <a:r>
              <a:rPr lang="en-US"/>
              <a:t>GitHub has to talk to us (and only GitHub)</a:t>
            </a:r>
          </a:p>
          <a:p>
            <a:pPr marL="171450" indent="-171450">
              <a:buFontTx/>
              <a:buChar char="-"/>
            </a:pPr>
            <a:r>
              <a:rPr lang="en-US"/>
              <a:t>We only expect 1 type of input, webhooks</a:t>
            </a:r>
          </a:p>
          <a:p>
            <a:pPr marL="171450" indent="-171450">
              <a:buFontTx/>
              <a:buChar char="-"/>
            </a:pPr>
            <a:r>
              <a:rPr lang="en-US"/>
              <a:t>We expect this traffic to be inconsistent</a:t>
            </a:r>
          </a:p>
          <a:p>
            <a:pPr marL="0" indent="0">
              <a:buFontTx/>
              <a:buNone/>
            </a:pPr>
            <a:endParaRPr lang="en-US"/>
          </a:p>
          <a:p>
            <a:pPr marL="0" indent="0">
              <a:buFontTx/>
              <a:buNone/>
            </a:pPr>
            <a:r>
              <a:rPr lang="en-US"/>
              <a:t>While we could use ASP.NET for this, it’s more than we need. We went with Azure Functions (also means we save $ on compute)</a:t>
            </a:r>
          </a:p>
        </p:txBody>
      </p:sp>
      <p:sp>
        <p:nvSpPr>
          <p:cNvPr id="4" name="Slide Number Placeholder 3"/>
          <p:cNvSpPr>
            <a:spLocks noGrp="1"/>
          </p:cNvSpPr>
          <p:nvPr>
            <p:ph type="sldNum" sz="quarter" idx="5"/>
          </p:nvPr>
        </p:nvSpPr>
        <p:spPr/>
        <p:txBody>
          <a:bodyPr/>
          <a:lstStyle/>
          <a:p>
            <a:fld id="{13CC7FE9-31B2-4675-AC3A-88CFE728A3B2}" type="slidenum">
              <a:rPr lang="en-US" smtClean="0"/>
              <a:t>8</a:t>
            </a:fld>
            <a:endParaRPr lang="en-US"/>
          </a:p>
        </p:txBody>
      </p:sp>
    </p:spTree>
    <p:extLst>
      <p:ext uri="{BB962C8B-B14F-4D97-AF65-F5344CB8AC3E}">
        <p14:creationId xmlns:p14="http://schemas.microsoft.com/office/powerpoint/2010/main" val="243297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12</a:t>
            </a:fld>
            <a:endParaRPr lang="en-US"/>
          </a:p>
        </p:txBody>
      </p:sp>
    </p:spTree>
    <p:extLst>
      <p:ext uri="{BB962C8B-B14F-4D97-AF65-F5344CB8AC3E}">
        <p14:creationId xmlns:p14="http://schemas.microsoft.com/office/powerpoint/2010/main" val="2737647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13</a:t>
            </a:fld>
            <a:endParaRPr lang="en-US"/>
          </a:p>
        </p:txBody>
      </p:sp>
    </p:spTree>
    <p:extLst>
      <p:ext uri="{BB962C8B-B14F-4D97-AF65-F5344CB8AC3E}">
        <p14:creationId xmlns:p14="http://schemas.microsoft.com/office/powerpoint/2010/main" val="162636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3CC7FE9-31B2-4675-AC3A-88CFE728A3B2}" type="slidenum">
              <a:rPr lang="en-US" smtClean="0"/>
              <a:t>14</a:t>
            </a:fld>
            <a:endParaRPr lang="en-US"/>
          </a:p>
        </p:txBody>
      </p:sp>
    </p:spTree>
    <p:extLst>
      <p:ext uri="{BB962C8B-B14F-4D97-AF65-F5344CB8AC3E}">
        <p14:creationId xmlns:p14="http://schemas.microsoft.com/office/powerpoint/2010/main" val="414171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3523918-234C-4DCE-A88D-6A61358FE12E}" type="datetimeFigureOut">
              <a:rPr lang="en-US" smtClean="0"/>
              <a:t>4/17/2020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CD7DF6A-B1F1-4891-86EC-6CE40936FD90}" type="slidenum">
              <a:rPr lang="en-US" smtClean="0"/>
              <a:t>‹#›</a:t>
            </a:fld>
            <a:endParaRPr lang="en-US"/>
          </a:p>
        </p:txBody>
      </p:sp>
    </p:spTree>
    <p:extLst>
      <p:ext uri="{BB962C8B-B14F-4D97-AF65-F5344CB8AC3E}">
        <p14:creationId xmlns:p14="http://schemas.microsoft.com/office/powerpoint/2010/main" val="36066583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523918-234C-4DCE-A88D-6A61358FE12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34238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3523918-234C-4DCE-A88D-6A61358FE12E}" type="datetimeFigureOut">
              <a:rPr lang="en-US" smtClean="0"/>
              <a:t>4/17/2020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CD7DF6A-B1F1-4891-86EC-6CE40936FD90}" type="slidenum">
              <a:rPr lang="en-US" smtClean="0"/>
              <a:t>‹#›</a:t>
            </a:fld>
            <a:endParaRPr lang="en-US"/>
          </a:p>
        </p:txBody>
      </p:sp>
    </p:spTree>
    <p:extLst>
      <p:ext uri="{BB962C8B-B14F-4D97-AF65-F5344CB8AC3E}">
        <p14:creationId xmlns:p14="http://schemas.microsoft.com/office/powerpoint/2010/main" val="59311525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523918-234C-4DCE-A88D-6A61358FE12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293802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3523918-234C-4DCE-A88D-6A61358FE12E}" type="datetimeFigureOut">
              <a:rPr lang="en-US" smtClean="0"/>
              <a:t>4/17/2020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CD7DF6A-B1F1-4891-86EC-6CE40936FD90}" type="slidenum">
              <a:rPr lang="en-US" smtClean="0"/>
              <a:t>‹#›</a:t>
            </a:fld>
            <a:endParaRPr lang="en-US"/>
          </a:p>
        </p:txBody>
      </p:sp>
    </p:spTree>
    <p:extLst>
      <p:ext uri="{BB962C8B-B14F-4D97-AF65-F5344CB8AC3E}">
        <p14:creationId xmlns:p14="http://schemas.microsoft.com/office/powerpoint/2010/main" val="30463830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523918-234C-4DCE-A88D-6A61358FE12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1467022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523918-234C-4DCE-A88D-6A61358FE12E}"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1172071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523918-234C-4DCE-A88D-6A61358FE12E}"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D7DF6A-B1F1-4891-86EC-6CE40936FD90}"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343707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23918-234C-4DCE-A88D-6A61358FE12E}"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398491505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3523918-234C-4DCE-A88D-6A61358FE12E}" type="datetimeFigureOut">
              <a:rPr lang="en-US" smtClean="0"/>
              <a:t>4/17/2020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CD7DF6A-B1F1-4891-86EC-6CE40936FD90}" type="slidenum">
              <a:rPr lang="en-US" smtClean="0"/>
              <a:t>‹#›</a:t>
            </a:fld>
            <a:endParaRPr lang="en-US"/>
          </a:p>
        </p:txBody>
      </p:sp>
    </p:spTree>
    <p:extLst>
      <p:ext uri="{BB962C8B-B14F-4D97-AF65-F5344CB8AC3E}">
        <p14:creationId xmlns:p14="http://schemas.microsoft.com/office/powerpoint/2010/main" val="7864325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523918-234C-4DCE-A88D-6A61358FE12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D7DF6A-B1F1-4891-86EC-6CE40936FD90}" type="slidenum">
              <a:rPr lang="en-US" smtClean="0"/>
              <a:t>‹#›</a:t>
            </a:fld>
            <a:endParaRPr lang="en-US"/>
          </a:p>
        </p:txBody>
      </p:sp>
    </p:spTree>
    <p:extLst>
      <p:ext uri="{BB962C8B-B14F-4D97-AF65-F5344CB8AC3E}">
        <p14:creationId xmlns:p14="http://schemas.microsoft.com/office/powerpoint/2010/main" val="395548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3523918-234C-4DCE-A88D-6A61358FE12E}" type="datetimeFigureOut">
              <a:rPr lang="en-US" smtClean="0"/>
              <a:t>4/17/2020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CD7DF6A-B1F1-4891-86EC-6CE40936FD90}"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928246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hris-Johnston/PublishSchedul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0D_808ECDB0.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aniHalfin" TargetMode="External"/><Relationship Id="rId7" Type="http://schemas.openxmlformats.org/officeDocument/2006/relationships/hyperlink" Target="https://docs.microsoft.com/en-us/azure/storage/queues/storage-queues-introduction" TargetMode="External"/><Relationship Id="rId2" Type="http://schemas.openxmlformats.org/officeDocument/2006/relationships/hyperlink" Target="https://github.com/Chris-Johnston"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functions/" TargetMode="External"/><Relationship Id="rId5" Type="http://schemas.openxmlformats.org/officeDocument/2006/relationships/hyperlink" Target="https://developer.github.com/v3/" TargetMode="External"/><Relationship Id="rId4" Type="http://schemas.openxmlformats.org/officeDocument/2006/relationships/hyperlink" Target="https://github.com/KCCro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ngrok.com/"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FC4B4F8F.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A5F0794D.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eveloper.github.com/webhoo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6_D2AB056B.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project-image">
            <a:extLst>
              <a:ext uri="{FF2B5EF4-FFF2-40B4-BE49-F238E27FC236}">
                <a16:creationId xmlns:a16="http://schemas.microsoft.com/office/drawing/2014/main" id="{1C5C4FF5-53CE-4F26-90F7-99E910A2C2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0811" y="1208531"/>
            <a:ext cx="4119510" cy="47350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16E868-1899-404D-805B-DAFEF8DB2C74}"/>
              </a:ext>
            </a:extLst>
          </p:cNvPr>
          <p:cNvSpPr>
            <a:spLocks noGrp="1"/>
          </p:cNvSpPr>
          <p:nvPr>
            <p:ph type="ctrTitle"/>
          </p:nvPr>
        </p:nvSpPr>
        <p:spPr>
          <a:xfrm>
            <a:off x="8296275" y="1419225"/>
            <a:ext cx="3081576" cy="2085869"/>
          </a:xfrm>
        </p:spPr>
        <p:txBody>
          <a:bodyPr>
            <a:normAutofit/>
          </a:bodyPr>
          <a:lstStyle/>
          <a:p>
            <a:r>
              <a:rPr lang="en-US">
                <a:solidFill>
                  <a:srgbClr val="FFFFFF"/>
                </a:solidFill>
              </a:rPr>
              <a:t>Anatomy of a serverless GitHub Bot</a:t>
            </a:r>
          </a:p>
        </p:txBody>
      </p:sp>
      <p:sp>
        <p:nvSpPr>
          <p:cNvPr id="3" name="Subtitle 2">
            <a:extLst>
              <a:ext uri="{FF2B5EF4-FFF2-40B4-BE49-F238E27FC236}">
                <a16:creationId xmlns:a16="http://schemas.microsoft.com/office/drawing/2014/main" id="{784B3DA5-98C8-447C-842A-EF066B48D2D8}"/>
              </a:ext>
            </a:extLst>
          </p:cNvPr>
          <p:cNvSpPr>
            <a:spLocks noGrp="1"/>
          </p:cNvSpPr>
          <p:nvPr>
            <p:ph type="subTitle" idx="1"/>
          </p:nvPr>
        </p:nvSpPr>
        <p:spPr>
          <a:xfrm>
            <a:off x="8296275" y="3505095"/>
            <a:ext cx="3081576" cy="1733655"/>
          </a:xfrm>
        </p:spPr>
        <p:txBody>
          <a:bodyPr>
            <a:normAutofit/>
          </a:bodyPr>
          <a:lstStyle/>
          <a:p>
            <a:r>
              <a:rPr lang="en-US" cap="none">
                <a:solidFill>
                  <a:schemeClr val="bg2"/>
                </a:solidFill>
              </a:rPr>
              <a:t>How we built a serverless GitHub bot using Azure for the Microsoft hackathon.</a:t>
            </a:r>
          </a:p>
          <a:p>
            <a:r>
              <a:rPr lang="en-US" cap="none">
                <a:solidFill>
                  <a:schemeClr val="bg2"/>
                </a:solidFill>
                <a:hlinkClick r:id="rId4">
                  <a:extLst>
                    <a:ext uri="{A12FA001-AC4F-418D-AE19-62706E023703}">
                      <ahyp:hlinkClr xmlns:ahyp="http://schemas.microsoft.com/office/drawing/2018/hyperlinkcolor" val="tx"/>
                    </a:ext>
                  </a:extLst>
                </a:hlinkClick>
              </a:rPr>
              <a:t>https://github.com/Chris-Johnston/PublishScheduler</a:t>
            </a:r>
            <a:endParaRPr lang="en-US" cap="none">
              <a:solidFill>
                <a:schemeClr val="bg2"/>
              </a:solidFill>
            </a:endParaRPr>
          </a:p>
        </p:txBody>
      </p:sp>
      <p:sp>
        <p:nvSpPr>
          <p:cNvPr id="5" name="Slide Number Placeholder 4">
            <a:extLst>
              <a:ext uri="{FF2B5EF4-FFF2-40B4-BE49-F238E27FC236}">
                <a16:creationId xmlns:a16="http://schemas.microsoft.com/office/drawing/2014/main" id="{C410CED8-00CD-47B9-85B7-1C8AF8F466D9}"/>
              </a:ext>
            </a:extLst>
          </p:cNvPr>
          <p:cNvSpPr>
            <a:spLocks noGrp="1"/>
          </p:cNvSpPr>
          <p:nvPr>
            <p:ph type="sldNum" sz="quarter" idx="12"/>
          </p:nvPr>
        </p:nvSpPr>
        <p:spPr>
          <a:xfrm>
            <a:off x="10558300" y="6400800"/>
            <a:ext cx="1016440" cy="365125"/>
          </a:xfrm>
        </p:spPr>
        <p:txBody>
          <a:bodyPr>
            <a:normAutofit/>
          </a:bodyPr>
          <a:lstStyle/>
          <a:p>
            <a:pPr>
              <a:spcAft>
                <a:spcPts val="600"/>
              </a:spcAft>
            </a:pPr>
            <a:fld id="{CCD7DF6A-B1F1-4891-86EC-6CE40936FD90}" type="slidenum">
              <a:rPr lang="en-US" smtClean="0"/>
              <a:pPr>
                <a:spcAft>
                  <a:spcPts val="600"/>
                </a:spcAft>
              </a:pPr>
              <a:t>1</a:t>
            </a:fld>
            <a:endParaRPr lang="en-US"/>
          </a:p>
        </p:txBody>
      </p:sp>
    </p:spTree>
    <p:extLst>
      <p:ext uri="{BB962C8B-B14F-4D97-AF65-F5344CB8AC3E}">
        <p14:creationId xmlns:p14="http://schemas.microsoft.com/office/powerpoint/2010/main" val="329701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722D-5065-4130-814F-4A6099C25542}"/>
              </a:ext>
            </a:extLst>
          </p:cNvPr>
          <p:cNvSpPr>
            <a:spLocks noGrp="1"/>
          </p:cNvSpPr>
          <p:nvPr>
            <p:ph type="title"/>
          </p:nvPr>
        </p:nvSpPr>
        <p:spPr/>
        <p:txBody>
          <a:bodyPr/>
          <a:lstStyle/>
          <a:p>
            <a:r>
              <a:rPr lang="en-US" dirty="0">
                <a:ea typeface="+mj-lt"/>
                <a:cs typeface="+mj-lt"/>
              </a:rPr>
              <a:t>CHOOSING OUR TOOLS</a:t>
            </a:r>
          </a:p>
        </p:txBody>
      </p:sp>
      <p:sp>
        <p:nvSpPr>
          <p:cNvPr id="3" name="Content Placeholder 2">
            <a:extLst>
              <a:ext uri="{FF2B5EF4-FFF2-40B4-BE49-F238E27FC236}">
                <a16:creationId xmlns:a16="http://schemas.microsoft.com/office/drawing/2014/main" id="{263D0573-9974-480E-B3C3-F8F677A53198}"/>
              </a:ext>
            </a:extLst>
          </p:cNvPr>
          <p:cNvSpPr>
            <a:spLocks noGrp="1"/>
          </p:cNvSpPr>
          <p:nvPr>
            <p:ph idx="1"/>
          </p:nvPr>
        </p:nvSpPr>
        <p:spPr/>
        <p:txBody>
          <a:bodyPr/>
          <a:lstStyle/>
          <a:p>
            <a:pPr marL="0" indent="0">
              <a:buNone/>
            </a:pPr>
            <a:r>
              <a:rPr lang="en-US" dirty="0"/>
              <a:t>In the end, we chose to use </a:t>
            </a:r>
            <a:r>
              <a:rPr lang="en-US" b="1" dirty="0"/>
              <a:t>Azure Functions</a:t>
            </a:r>
            <a:r>
              <a:rPr lang="en-US" dirty="0"/>
              <a:t> over ASP.NET for the following reasons:</a:t>
            </a:r>
          </a:p>
          <a:p>
            <a:pPr marL="285750" indent="-285750"/>
            <a:r>
              <a:rPr lang="en-US" dirty="0"/>
              <a:t>We only need an API, not an entire web app w/ a front-end</a:t>
            </a:r>
          </a:p>
          <a:p>
            <a:pPr marL="285750" indent="-285750"/>
            <a:r>
              <a:rPr lang="en-US" dirty="0"/>
              <a:t>We expect infrequent use, so Functions are </a:t>
            </a:r>
            <a:r>
              <a:rPr lang="en-US" b="1" dirty="0"/>
              <a:t>cheaper</a:t>
            </a:r>
            <a:r>
              <a:rPr lang="en-US" dirty="0"/>
              <a:t> than a dedicated VM</a:t>
            </a:r>
          </a:p>
          <a:p>
            <a:pPr marL="285750" indent="-285750"/>
            <a:r>
              <a:rPr lang="en-US" dirty="0"/>
              <a:t>HTTP and Queue storage triggers will prove to be useful for us in just a moment</a:t>
            </a:r>
          </a:p>
          <a:p>
            <a:pPr marL="285750" indent="-285750"/>
            <a:r>
              <a:rPr lang="en-US" dirty="0"/>
              <a:t>I wanted to learn more about how to use Azure Functions</a:t>
            </a:r>
          </a:p>
          <a:p>
            <a:pPr marL="285750" indent="-285750"/>
            <a:endParaRPr lang="en-US" dirty="0"/>
          </a:p>
          <a:p>
            <a:pPr marL="0" indent="0">
              <a:buNone/>
            </a:pPr>
            <a:r>
              <a:rPr lang="en-US" dirty="0"/>
              <a:t>We really could have used either one here, with some differences.</a:t>
            </a:r>
          </a:p>
        </p:txBody>
      </p:sp>
    </p:spTree>
    <p:extLst>
      <p:ext uri="{BB962C8B-B14F-4D97-AF65-F5344CB8AC3E}">
        <p14:creationId xmlns:p14="http://schemas.microsoft.com/office/powerpoint/2010/main" val="443289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a:xfrm>
            <a:off x="601255" y="702156"/>
            <a:ext cx="3409783" cy="1013800"/>
          </a:xfrm>
        </p:spPr>
        <p:txBody>
          <a:bodyPr>
            <a:normAutofit/>
          </a:bodyPr>
          <a:lstStyle/>
          <a:p>
            <a:pPr>
              <a:lnSpc>
                <a:spcPct val="90000"/>
              </a:lnSpc>
            </a:pPr>
            <a:r>
              <a:rPr lang="en-US" sz="2200"/>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601255" y="1964168"/>
            <a:ext cx="3409782" cy="4036582"/>
          </a:xfrm>
        </p:spPr>
        <p:txBody>
          <a:bodyPr>
            <a:normAutofit/>
          </a:bodyPr>
          <a:lstStyle/>
          <a:p>
            <a:pPr marL="0" indent="0">
              <a:buNone/>
            </a:pPr>
            <a:r>
              <a:rPr lang="en-US" dirty="0">
                <a:solidFill>
                  <a:schemeClr val="bg1"/>
                </a:solidFill>
              </a:rPr>
              <a:t>Functions start with your code first. Visual Studio provides templates which make it easy to get started.</a:t>
            </a:r>
          </a:p>
        </p:txBody>
      </p:sp>
      <p:pic>
        <p:nvPicPr>
          <p:cNvPr id="6" name="Picture 6" descr="Creating a new Azure Functions project in VS.">
            <a:extLst>
              <a:ext uri="{FF2B5EF4-FFF2-40B4-BE49-F238E27FC236}">
                <a16:creationId xmlns:a16="http://schemas.microsoft.com/office/drawing/2014/main" id="{9717A0E3-C06B-4699-8045-AA3649FC36EE}"/>
              </a:ext>
            </a:extLst>
          </p:cNvPr>
          <p:cNvPicPr>
            <a:picLocks noChangeAspect="1"/>
          </p:cNvPicPr>
          <p:nvPr/>
        </p:nvPicPr>
        <p:blipFill>
          <a:blip r:embed="rId3"/>
          <a:stretch>
            <a:fillRect/>
          </a:stretch>
        </p:blipFill>
        <p:spPr>
          <a:xfrm>
            <a:off x="4791522" y="1224664"/>
            <a:ext cx="6489819" cy="4429301"/>
          </a:xfrm>
          <a:prstGeom prst="rect">
            <a:avLst/>
          </a:prstGeom>
        </p:spPr>
      </p:pic>
      <p:sp>
        <p:nvSpPr>
          <p:cNvPr id="5" name="Slide Number Placeholder 4">
            <a:extLst>
              <a:ext uri="{FF2B5EF4-FFF2-40B4-BE49-F238E27FC236}">
                <a16:creationId xmlns:a16="http://schemas.microsoft.com/office/drawing/2014/main" id="{DDC1B4AF-DE9D-4083-8A44-A40506F690D0}"/>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11</a:t>
            </a:fld>
            <a:endParaRPr lang="en-US"/>
          </a:p>
        </p:txBody>
      </p:sp>
    </p:spTree>
    <p:extLst>
      <p:ext uri="{BB962C8B-B14F-4D97-AF65-F5344CB8AC3E}">
        <p14:creationId xmlns:p14="http://schemas.microsoft.com/office/powerpoint/2010/main" val="3407940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a:xfrm>
            <a:off x="601255" y="702156"/>
            <a:ext cx="3409783" cy="1013800"/>
          </a:xfrm>
        </p:spPr>
        <p:txBody>
          <a:bodyPr>
            <a:normAutofit/>
          </a:bodyPr>
          <a:lstStyle/>
          <a:p>
            <a:pPr>
              <a:lnSpc>
                <a:spcPct val="90000"/>
              </a:lnSpc>
            </a:pPr>
            <a:r>
              <a:rPr lang="en-US" sz="2200"/>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601255" y="1964168"/>
            <a:ext cx="3409782" cy="4036582"/>
          </a:xfrm>
        </p:spPr>
        <p:txBody>
          <a:bodyPr>
            <a:normAutofit/>
          </a:bodyPr>
          <a:lstStyle/>
          <a:p>
            <a:pPr marL="0" indent="0">
              <a:buNone/>
            </a:pPr>
            <a:r>
              <a:rPr lang="en-US" dirty="0">
                <a:solidFill>
                  <a:schemeClr val="bg1"/>
                </a:solidFill>
              </a:rPr>
              <a:t>Create a project, and add some Functions to it.</a:t>
            </a:r>
          </a:p>
        </p:txBody>
      </p:sp>
      <p:pic>
        <p:nvPicPr>
          <p:cNvPr id="4" name="Picture 6" descr="A screen shot of a computer&#10;&#10;Description generated with very high confidence">
            <a:extLst>
              <a:ext uri="{FF2B5EF4-FFF2-40B4-BE49-F238E27FC236}">
                <a16:creationId xmlns:a16="http://schemas.microsoft.com/office/drawing/2014/main" id="{5E366485-F82C-4590-B14F-2B075720DC14}"/>
              </a:ext>
            </a:extLst>
          </p:cNvPr>
          <p:cNvPicPr>
            <a:picLocks noChangeAspect="1"/>
          </p:cNvPicPr>
          <p:nvPr/>
        </p:nvPicPr>
        <p:blipFill>
          <a:blip r:embed="rId3"/>
          <a:stretch>
            <a:fillRect/>
          </a:stretch>
        </p:blipFill>
        <p:spPr>
          <a:xfrm>
            <a:off x="4791522" y="1135429"/>
            <a:ext cx="6489819" cy="4607771"/>
          </a:xfrm>
          <a:prstGeom prst="rect">
            <a:avLst/>
          </a:prstGeom>
        </p:spPr>
      </p:pic>
      <p:sp>
        <p:nvSpPr>
          <p:cNvPr id="5" name="Slide Number Placeholder 4">
            <a:extLst>
              <a:ext uri="{FF2B5EF4-FFF2-40B4-BE49-F238E27FC236}">
                <a16:creationId xmlns:a16="http://schemas.microsoft.com/office/drawing/2014/main" id="{DDC1B4AF-DE9D-4083-8A44-A40506F690D0}"/>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12</a:t>
            </a:fld>
            <a:endParaRPr lang="en-US"/>
          </a:p>
        </p:txBody>
      </p:sp>
    </p:spTree>
    <p:extLst>
      <p:ext uri="{BB962C8B-B14F-4D97-AF65-F5344CB8AC3E}">
        <p14:creationId xmlns:p14="http://schemas.microsoft.com/office/powerpoint/2010/main" val="80639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a:xfrm>
            <a:off x="601255" y="702156"/>
            <a:ext cx="3409783" cy="1013800"/>
          </a:xfrm>
        </p:spPr>
        <p:txBody>
          <a:bodyPr>
            <a:normAutofit/>
          </a:bodyPr>
          <a:lstStyle/>
          <a:p>
            <a:pPr>
              <a:lnSpc>
                <a:spcPct val="90000"/>
              </a:lnSpc>
            </a:pPr>
            <a:r>
              <a:rPr lang="en-US" sz="2200"/>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601255" y="1964168"/>
            <a:ext cx="3409782" cy="4036582"/>
          </a:xfrm>
        </p:spPr>
        <p:txBody>
          <a:bodyPr>
            <a:normAutofit/>
          </a:bodyPr>
          <a:lstStyle/>
          <a:p>
            <a:pPr marL="0" indent="0">
              <a:buNone/>
            </a:pPr>
            <a:r>
              <a:rPr lang="en-US" dirty="0">
                <a:solidFill>
                  <a:schemeClr val="bg1"/>
                </a:solidFill>
              </a:rPr>
              <a:t>And suddenly we have a whole bunch of code!</a:t>
            </a:r>
          </a:p>
        </p:txBody>
      </p:sp>
      <p:pic>
        <p:nvPicPr>
          <p:cNvPr id="6" name="Picture 6" descr="A screenshot of a cell phone&#10;&#10;Description generated with very high confidence">
            <a:extLst>
              <a:ext uri="{FF2B5EF4-FFF2-40B4-BE49-F238E27FC236}">
                <a16:creationId xmlns:a16="http://schemas.microsoft.com/office/drawing/2014/main" id="{ECE32325-4F64-494F-9757-619036140C9F}"/>
              </a:ext>
            </a:extLst>
          </p:cNvPr>
          <p:cNvPicPr>
            <a:picLocks noChangeAspect="1"/>
          </p:cNvPicPr>
          <p:nvPr/>
        </p:nvPicPr>
        <p:blipFill>
          <a:blip r:embed="rId3"/>
          <a:stretch>
            <a:fillRect/>
          </a:stretch>
        </p:blipFill>
        <p:spPr>
          <a:xfrm>
            <a:off x="4231229" y="1540220"/>
            <a:ext cx="7871877" cy="4164250"/>
          </a:xfrm>
          <a:prstGeom prst="rect">
            <a:avLst/>
          </a:prstGeom>
        </p:spPr>
      </p:pic>
      <p:sp>
        <p:nvSpPr>
          <p:cNvPr id="5" name="Slide Number Placeholder 4">
            <a:extLst>
              <a:ext uri="{FF2B5EF4-FFF2-40B4-BE49-F238E27FC236}">
                <a16:creationId xmlns:a16="http://schemas.microsoft.com/office/drawing/2014/main" id="{DDC1B4AF-DE9D-4083-8A44-A40506F690D0}"/>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13</a:t>
            </a:fld>
            <a:endParaRPr lang="en-US"/>
          </a:p>
        </p:txBody>
      </p:sp>
    </p:spTree>
    <p:extLst>
      <p:ext uri="{BB962C8B-B14F-4D97-AF65-F5344CB8AC3E}">
        <p14:creationId xmlns:p14="http://schemas.microsoft.com/office/powerpoint/2010/main" val="407941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a:xfrm>
            <a:off x="601255" y="702156"/>
            <a:ext cx="3409783" cy="1013800"/>
          </a:xfrm>
        </p:spPr>
        <p:txBody>
          <a:bodyPr>
            <a:normAutofit/>
          </a:bodyPr>
          <a:lstStyle/>
          <a:p>
            <a:pPr>
              <a:lnSpc>
                <a:spcPct val="90000"/>
              </a:lnSpc>
            </a:pPr>
            <a:r>
              <a:rPr lang="en-US" sz="2200"/>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601255" y="1964168"/>
            <a:ext cx="3409782" cy="4036582"/>
          </a:xfrm>
        </p:spPr>
        <p:txBody>
          <a:bodyPr>
            <a:normAutofit/>
          </a:bodyPr>
          <a:lstStyle/>
          <a:p>
            <a:pPr marL="0" indent="0">
              <a:buNone/>
            </a:pPr>
            <a:r>
              <a:rPr lang="en-US" dirty="0">
                <a:solidFill>
                  <a:schemeClr val="bg1"/>
                </a:solidFill>
              </a:rPr>
              <a:t>If we want to deploy this code, we can just click "Publish". After we sign in, we can provision our resources and upload our code.</a:t>
            </a:r>
          </a:p>
        </p:txBody>
      </p:sp>
      <p:sp>
        <p:nvSpPr>
          <p:cNvPr id="5" name="Slide Number Placeholder 4">
            <a:extLst>
              <a:ext uri="{FF2B5EF4-FFF2-40B4-BE49-F238E27FC236}">
                <a16:creationId xmlns:a16="http://schemas.microsoft.com/office/drawing/2014/main" id="{DDC1B4AF-DE9D-4083-8A44-A40506F690D0}"/>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14</a:t>
            </a:fld>
            <a:endParaRPr lang="en-US"/>
          </a:p>
        </p:txBody>
      </p:sp>
      <p:pic>
        <p:nvPicPr>
          <p:cNvPr id="4" name="Picture 6" descr="A screenshot of a cell phone&#10;&#10;Description generated with very high confidence">
            <a:extLst>
              <a:ext uri="{FF2B5EF4-FFF2-40B4-BE49-F238E27FC236}">
                <a16:creationId xmlns:a16="http://schemas.microsoft.com/office/drawing/2014/main" id="{BA6ED82C-59AA-484B-A3B8-7235C104ABA2}"/>
              </a:ext>
            </a:extLst>
          </p:cNvPr>
          <p:cNvPicPr>
            <a:picLocks noChangeAspect="1"/>
          </p:cNvPicPr>
          <p:nvPr/>
        </p:nvPicPr>
        <p:blipFill>
          <a:blip r:embed="rId3"/>
          <a:stretch>
            <a:fillRect/>
          </a:stretch>
        </p:blipFill>
        <p:spPr>
          <a:xfrm>
            <a:off x="4365812" y="780984"/>
            <a:ext cx="5963023" cy="2965206"/>
          </a:xfrm>
          <a:prstGeom prst="rect">
            <a:avLst/>
          </a:prstGeom>
        </p:spPr>
      </p:pic>
      <p:pic>
        <p:nvPicPr>
          <p:cNvPr id="10" name="Picture 10" descr="Screenshot of us creating a new resource.">
            <a:extLst>
              <a:ext uri="{FF2B5EF4-FFF2-40B4-BE49-F238E27FC236}">
                <a16:creationId xmlns:a16="http://schemas.microsoft.com/office/drawing/2014/main" id="{C771451C-9734-4187-8058-FEAF245BE4EF}"/>
              </a:ext>
            </a:extLst>
          </p:cNvPr>
          <p:cNvPicPr>
            <a:picLocks noChangeAspect="1"/>
          </p:cNvPicPr>
          <p:nvPr/>
        </p:nvPicPr>
        <p:blipFill>
          <a:blip r:embed="rId4"/>
          <a:stretch>
            <a:fillRect/>
          </a:stretch>
        </p:blipFill>
        <p:spPr>
          <a:xfrm>
            <a:off x="6875929" y="2500049"/>
            <a:ext cx="5230905" cy="3904843"/>
          </a:xfrm>
          <a:prstGeom prst="rect">
            <a:avLst/>
          </a:prstGeom>
        </p:spPr>
      </p:pic>
    </p:spTree>
    <p:extLst>
      <p:ext uri="{BB962C8B-B14F-4D97-AF65-F5344CB8AC3E}">
        <p14:creationId xmlns:p14="http://schemas.microsoft.com/office/powerpoint/2010/main" val="222480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p:txBody>
          <a:bodyPr/>
          <a:lstStyle/>
          <a:p>
            <a:r>
              <a:rPr lang="en-US"/>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581192" y="1923982"/>
            <a:ext cx="11029615" cy="2156699"/>
          </a:xfrm>
        </p:spPr>
        <p:txBody>
          <a:bodyPr/>
          <a:lstStyle/>
          <a:p>
            <a:pPr marL="0" indent="0">
              <a:buNone/>
            </a:pPr>
            <a:r>
              <a:rPr lang="en-US"/>
              <a:t>Azure Functions uses attributes on your methods to define when and how it’s called, instead of being configured elsewhere. This snippet defines the webhook that GitHub uses to talk to us.</a:t>
            </a:r>
          </a:p>
          <a:p>
            <a:pPr marL="0" indent="0">
              <a:buNone/>
            </a:pPr>
            <a:r>
              <a:rPr lang="en-US"/>
              <a:t>The attribute [</a:t>
            </a:r>
            <a:r>
              <a:rPr lang="en-US" err="1"/>
              <a:t>FunctionName</a:t>
            </a:r>
            <a:r>
              <a:rPr lang="en-US"/>
              <a:t>(“</a:t>
            </a:r>
            <a:r>
              <a:rPr lang="en-US" err="1"/>
              <a:t>GitHubWebhook</a:t>
            </a:r>
            <a:r>
              <a:rPr lang="en-US"/>
              <a:t>”)] defines this method as a new Function (named </a:t>
            </a:r>
            <a:r>
              <a:rPr lang="en-US" err="1"/>
              <a:t>GithubWebhook</a:t>
            </a:r>
            <a:r>
              <a:rPr lang="en-US"/>
              <a:t>).</a:t>
            </a:r>
          </a:p>
          <a:p>
            <a:pPr marL="0" indent="0">
              <a:buNone/>
            </a:pPr>
            <a:r>
              <a:rPr lang="en-US"/>
              <a:t>The [</a:t>
            </a:r>
            <a:r>
              <a:rPr lang="en-US" err="1"/>
              <a:t>HttpTrigger</a:t>
            </a:r>
            <a:r>
              <a:rPr lang="en-US"/>
              <a:t>(…)] attribute defines that we can send GET or POST HTTP requests to this Function to trigger it.</a:t>
            </a:r>
          </a:p>
        </p:txBody>
      </p:sp>
      <p:pic>
        <p:nvPicPr>
          <p:cNvPr id="4" name="Picture 3">
            <a:extLst>
              <a:ext uri="{FF2B5EF4-FFF2-40B4-BE49-F238E27FC236}">
                <a16:creationId xmlns:a16="http://schemas.microsoft.com/office/drawing/2014/main" id="{E91314B3-9B98-48D0-9245-F87988875468}"/>
              </a:ext>
            </a:extLst>
          </p:cNvPr>
          <p:cNvPicPr>
            <a:picLocks noChangeAspect="1"/>
          </p:cNvPicPr>
          <p:nvPr/>
        </p:nvPicPr>
        <p:blipFill>
          <a:blip r:embed="rId3"/>
          <a:stretch>
            <a:fillRect/>
          </a:stretch>
        </p:blipFill>
        <p:spPr>
          <a:xfrm>
            <a:off x="2178496" y="4258101"/>
            <a:ext cx="8657339" cy="2464114"/>
          </a:xfrm>
          <a:prstGeom prst="rect">
            <a:avLst/>
          </a:prstGeom>
        </p:spPr>
      </p:pic>
      <p:sp>
        <p:nvSpPr>
          <p:cNvPr id="5" name="Slide Number Placeholder 4">
            <a:extLst>
              <a:ext uri="{FF2B5EF4-FFF2-40B4-BE49-F238E27FC236}">
                <a16:creationId xmlns:a16="http://schemas.microsoft.com/office/drawing/2014/main" id="{DDC1B4AF-DE9D-4083-8A44-A40506F690D0}"/>
              </a:ext>
            </a:extLst>
          </p:cNvPr>
          <p:cNvSpPr>
            <a:spLocks noGrp="1"/>
          </p:cNvSpPr>
          <p:nvPr>
            <p:ph type="sldNum" sz="quarter" idx="12"/>
          </p:nvPr>
        </p:nvSpPr>
        <p:spPr/>
        <p:txBody>
          <a:bodyPr/>
          <a:lstStyle/>
          <a:p>
            <a:fld id="{CCD7DF6A-B1F1-4891-86EC-6CE40936FD90}" type="slidenum">
              <a:rPr lang="en-US" smtClean="0"/>
              <a:t>15</a:t>
            </a:fld>
            <a:endParaRPr lang="en-US"/>
          </a:p>
        </p:txBody>
      </p:sp>
    </p:spTree>
    <p:extLst>
      <p:ext uri="{BB962C8B-B14F-4D97-AF65-F5344CB8AC3E}">
        <p14:creationId xmlns:p14="http://schemas.microsoft.com/office/powerpoint/2010/main" val="276805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p:txBody>
          <a:bodyPr/>
          <a:lstStyle/>
          <a:p>
            <a:r>
              <a:rPr lang="en-US"/>
              <a:t>Where to start with Azure Functions?</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581193" y="2180496"/>
            <a:ext cx="7075202" cy="1900185"/>
          </a:xfrm>
        </p:spPr>
        <p:txBody>
          <a:bodyPr>
            <a:normAutofit/>
          </a:bodyPr>
          <a:lstStyle/>
          <a:p>
            <a:pPr marL="0" indent="0">
              <a:buNone/>
            </a:pPr>
            <a:r>
              <a:rPr lang="en-US" dirty="0"/>
              <a:t>Once it’s deployed, our Functions should show up in the list.</a:t>
            </a:r>
          </a:p>
          <a:p>
            <a:pPr marL="0" indent="0">
              <a:buNone/>
            </a:pPr>
            <a:r>
              <a:rPr lang="en-US" dirty="0"/>
              <a:t>We can test this from within the Azure Portal itself:</a:t>
            </a:r>
          </a:p>
        </p:txBody>
      </p:sp>
      <p:pic>
        <p:nvPicPr>
          <p:cNvPr id="5" name="Picture 4">
            <a:extLst>
              <a:ext uri="{FF2B5EF4-FFF2-40B4-BE49-F238E27FC236}">
                <a16:creationId xmlns:a16="http://schemas.microsoft.com/office/drawing/2014/main" id="{5BC9B754-A345-4A51-B447-F63029C2752B}"/>
              </a:ext>
            </a:extLst>
          </p:cNvPr>
          <p:cNvPicPr>
            <a:picLocks noChangeAspect="1"/>
          </p:cNvPicPr>
          <p:nvPr/>
        </p:nvPicPr>
        <p:blipFill>
          <a:blip r:embed="rId3"/>
          <a:stretch>
            <a:fillRect/>
          </a:stretch>
        </p:blipFill>
        <p:spPr>
          <a:xfrm>
            <a:off x="8070077" y="2180496"/>
            <a:ext cx="3540730" cy="3937536"/>
          </a:xfrm>
          <a:prstGeom prst="rect">
            <a:avLst/>
          </a:prstGeom>
        </p:spPr>
      </p:pic>
      <p:pic>
        <p:nvPicPr>
          <p:cNvPr id="7" name="Picture 6">
            <a:extLst>
              <a:ext uri="{FF2B5EF4-FFF2-40B4-BE49-F238E27FC236}">
                <a16:creationId xmlns:a16="http://schemas.microsoft.com/office/drawing/2014/main" id="{8B0A43F7-1BBD-4507-9AB4-86CC9D217B30}"/>
              </a:ext>
            </a:extLst>
          </p:cNvPr>
          <p:cNvPicPr>
            <a:picLocks noChangeAspect="1"/>
          </p:cNvPicPr>
          <p:nvPr/>
        </p:nvPicPr>
        <p:blipFill>
          <a:blip r:embed="rId4"/>
          <a:stretch>
            <a:fillRect/>
          </a:stretch>
        </p:blipFill>
        <p:spPr>
          <a:xfrm>
            <a:off x="581192" y="4080681"/>
            <a:ext cx="7397889" cy="2560587"/>
          </a:xfrm>
          <a:prstGeom prst="rect">
            <a:avLst/>
          </a:prstGeom>
        </p:spPr>
      </p:pic>
      <p:sp>
        <p:nvSpPr>
          <p:cNvPr id="4" name="Slide Number Placeholder 3">
            <a:extLst>
              <a:ext uri="{FF2B5EF4-FFF2-40B4-BE49-F238E27FC236}">
                <a16:creationId xmlns:a16="http://schemas.microsoft.com/office/drawing/2014/main" id="{1060CF61-8EE5-4662-9C64-EEFB360A8593}"/>
              </a:ext>
            </a:extLst>
          </p:cNvPr>
          <p:cNvSpPr>
            <a:spLocks noGrp="1"/>
          </p:cNvSpPr>
          <p:nvPr>
            <p:ph type="sldNum" sz="quarter" idx="12"/>
          </p:nvPr>
        </p:nvSpPr>
        <p:spPr/>
        <p:txBody>
          <a:bodyPr/>
          <a:lstStyle/>
          <a:p>
            <a:fld id="{CCD7DF6A-B1F1-4891-86EC-6CE40936FD90}" type="slidenum">
              <a:rPr lang="en-US" smtClean="0"/>
              <a:t>16</a:t>
            </a:fld>
            <a:endParaRPr lang="en-US"/>
          </a:p>
        </p:txBody>
      </p:sp>
    </p:spTree>
    <p:extLst>
      <p:ext uri="{BB962C8B-B14F-4D97-AF65-F5344CB8AC3E}">
        <p14:creationId xmlns:p14="http://schemas.microsoft.com/office/powerpoint/2010/main" val="4053059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p:txBody>
          <a:bodyPr/>
          <a:lstStyle/>
          <a:p>
            <a:r>
              <a:rPr lang="en-US"/>
              <a:t>Hooking it up to GitHub</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581193" y="2180496"/>
            <a:ext cx="11119083" cy="1900185"/>
          </a:xfrm>
        </p:spPr>
        <p:txBody>
          <a:bodyPr>
            <a:normAutofit/>
          </a:bodyPr>
          <a:lstStyle/>
          <a:p>
            <a:pPr marL="0" indent="0">
              <a:buNone/>
            </a:pPr>
            <a:r>
              <a:rPr lang="en-US" dirty="0"/>
              <a:t>Once our function works, we can use the “Get function URL” button on this page to copy the URL we need to access this endpoint.</a:t>
            </a:r>
          </a:p>
          <a:p>
            <a:pPr marL="0" indent="0">
              <a:buNone/>
            </a:pPr>
            <a:r>
              <a:rPr lang="en-US" dirty="0"/>
              <a:t>The URL will look something like this: </a:t>
            </a:r>
            <a:r>
              <a:rPr lang="en-US" b="1" dirty="0">
                <a:ea typeface="+mn-lt"/>
                <a:cs typeface="+mn-lt"/>
              </a:rPr>
              <a:t>https://myapp.azurewebsites.net/api/GitHubWebhook?code=123abc</a:t>
            </a:r>
            <a:endParaRPr lang="en-US" b="1" dirty="0"/>
          </a:p>
          <a:p>
            <a:pPr marL="0" indent="0">
              <a:buNone/>
            </a:pPr>
            <a:r>
              <a:rPr lang="en-US" dirty="0"/>
              <a:t>This includes a private token, so that random 3</a:t>
            </a:r>
            <a:r>
              <a:rPr lang="en-US" baseline="30000" dirty="0"/>
              <a:t>rd</a:t>
            </a:r>
            <a:r>
              <a:rPr lang="en-US" dirty="0"/>
              <a:t> parties that aren’t GitHub can’t call this function.</a:t>
            </a:r>
          </a:p>
          <a:p>
            <a:pPr marL="0" indent="0">
              <a:buNone/>
            </a:pPr>
            <a:r>
              <a:rPr lang="en-US" dirty="0"/>
              <a:t>We can share this URL with GitHub to allow our services to talk to each other.</a:t>
            </a:r>
          </a:p>
        </p:txBody>
      </p:sp>
      <p:pic>
        <p:nvPicPr>
          <p:cNvPr id="7" name="Picture 6">
            <a:extLst>
              <a:ext uri="{FF2B5EF4-FFF2-40B4-BE49-F238E27FC236}">
                <a16:creationId xmlns:a16="http://schemas.microsoft.com/office/drawing/2014/main" id="{8B0A43F7-1BBD-4507-9AB4-86CC9D217B30}"/>
              </a:ext>
            </a:extLst>
          </p:cNvPr>
          <p:cNvPicPr>
            <a:picLocks noChangeAspect="1"/>
          </p:cNvPicPr>
          <p:nvPr/>
        </p:nvPicPr>
        <p:blipFill>
          <a:blip r:embed="rId3"/>
          <a:stretch>
            <a:fillRect/>
          </a:stretch>
        </p:blipFill>
        <p:spPr>
          <a:xfrm>
            <a:off x="581192" y="4194811"/>
            <a:ext cx="6869771" cy="2379518"/>
          </a:xfrm>
          <a:prstGeom prst="rect">
            <a:avLst/>
          </a:prstGeom>
        </p:spPr>
      </p:pic>
      <p:pic>
        <p:nvPicPr>
          <p:cNvPr id="4" name="Picture 3">
            <a:extLst>
              <a:ext uri="{FF2B5EF4-FFF2-40B4-BE49-F238E27FC236}">
                <a16:creationId xmlns:a16="http://schemas.microsoft.com/office/drawing/2014/main" id="{97B86236-8E5E-47B1-9F84-3DA9961D17E1}"/>
              </a:ext>
            </a:extLst>
          </p:cNvPr>
          <p:cNvPicPr>
            <a:picLocks noChangeAspect="1"/>
          </p:cNvPicPr>
          <p:nvPr/>
        </p:nvPicPr>
        <p:blipFill>
          <a:blip r:embed="rId4"/>
          <a:stretch>
            <a:fillRect/>
          </a:stretch>
        </p:blipFill>
        <p:spPr>
          <a:xfrm>
            <a:off x="6396609" y="4194811"/>
            <a:ext cx="5048955" cy="2029108"/>
          </a:xfrm>
          <a:prstGeom prst="rect">
            <a:avLst/>
          </a:prstGeom>
          <a:ln w="19050">
            <a:solidFill>
              <a:schemeClr val="tx1"/>
            </a:solidFill>
          </a:ln>
        </p:spPr>
      </p:pic>
      <p:sp>
        <p:nvSpPr>
          <p:cNvPr id="5" name="Slide Number Placeholder 4">
            <a:extLst>
              <a:ext uri="{FF2B5EF4-FFF2-40B4-BE49-F238E27FC236}">
                <a16:creationId xmlns:a16="http://schemas.microsoft.com/office/drawing/2014/main" id="{011966F8-5F06-47FF-94CF-6BD49FDA97FB}"/>
              </a:ext>
            </a:extLst>
          </p:cNvPr>
          <p:cNvSpPr>
            <a:spLocks noGrp="1"/>
          </p:cNvSpPr>
          <p:nvPr>
            <p:ph type="sldNum" sz="quarter" idx="12"/>
          </p:nvPr>
        </p:nvSpPr>
        <p:spPr/>
        <p:txBody>
          <a:bodyPr/>
          <a:lstStyle/>
          <a:p>
            <a:fld id="{CCD7DF6A-B1F1-4891-86EC-6CE40936FD90}" type="slidenum">
              <a:rPr lang="en-US" smtClean="0"/>
              <a:t>17</a:t>
            </a:fld>
            <a:endParaRPr lang="en-US"/>
          </a:p>
        </p:txBody>
      </p:sp>
    </p:spTree>
    <p:extLst>
      <p:ext uri="{BB962C8B-B14F-4D97-AF65-F5344CB8AC3E}">
        <p14:creationId xmlns:p14="http://schemas.microsoft.com/office/powerpoint/2010/main" val="39568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2297-34D6-4BA3-85FC-32EA2768DD66}"/>
              </a:ext>
            </a:extLst>
          </p:cNvPr>
          <p:cNvSpPr>
            <a:spLocks noGrp="1"/>
          </p:cNvSpPr>
          <p:nvPr>
            <p:ph type="title"/>
          </p:nvPr>
        </p:nvSpPr>
        <p:spPr/>
        <p:txBody>
          <a:bodyPr/>
          <a:lstStyle/>
          <a:p>
            <a:r>
              <a:rPr lang="en-US"/>
              <a:t>Hooking it up to GitHub</a:t>
            </a:r>
          </a:p>
        </p:txBody>
      </p:sp>
      <p:sp>
        <p:nvSpPr>
          <p:cNvPr id="3" name="Content Placeholder 2">
            <a:extLst>
              <a:ext uri="{FF2B5EF4-FFF2-40B4-BE49-F238E27FC236}">
                <a16:creationId xmlns:a16="http://schemas.microsoft.com/office/drawing/2014/main" id="{3839ECD6-EFBC-4E07-8A06-E26EA6CDBA16}"/>
              </a:ext>
            </a:extLst>
          </p:cNvPr>
          <p:cNvSpPr>
            <a:spLocks noGrp="1"/>
          </p:cNvSpPr>
          <p:nvPr>
            <p:ph idx="1"/>
          </p:nvPr>
        </p:nvSpPr>
        <p:spPr>
          <a:xfrm>
            <a:off x="581193" y="2180496"/>
            <a:ext cx="5189064" cy="768502"/>
          </a:xfrm>
        </p:spPr>
        <p:txBody>
          <a:bodyPr>
            <a:normAutofit/>
          </a:bodyPr>
          <a:lstStyle/>
          <a:p>
            <a:pPr marL="0" indent="0">
              <a:buNone/>
            </a:pPr>
            <a:r>
              <a:rPr lang="en-US"/>
              <a:t>The GitHub webhook will then send POST us data for each of the events that we care about:</a:t>
            </a:r>
          </a:p>
        </p:txBody>
      </p:sp>
      <p:pic>
        <p:nvPicPr>
          <p:cNvPr id="5" name="Picture 5" descr="A screenshot of GitHub&amp;#39;s IssueCommentEvent payload documentation.">
            <a:extLst>
              <a:ext uri="{FF2B5EF4-FFF2-40B4-BE49-F238E27FC236}">
                <a16:creationId xmlns:a16="http://schemas.microsoft.com/office/drawing/2014/main" id="{3666058D-1F4B-4DCF-A011-9DFBEFE5F4F9}"/>
              </a:ext>
            </a:extLst>
          </p:cNvPr>
          <p:cNvPicPr>
            <a:picLocks noChangeAspect="1"/>
          </p:cNvPicPr>
          <p:nvPr/>
        </p:nvPicPr>
        <p:blipFill rotWithShape="1">
          <a:blip r:embed="rId3"/>
          <a:srcRect t="5932" r="-129" b="212"/>
          <a:stretch/>
        </p:blipFill>
        <p:spPr>
          <a:xfrm>
            <a:off x="114678" y="3070055"/>
            <a:ext cx="5859110" cy="3336246"/>
          </a:xfrm>
          <a:prstGeom prst="rect">
            <a:avLst/>
          </a:prstGeom>
        </p:spPr>
      </p:pic>
      <p:pic>
        <p:nvPicPr>
          <p:cNvPr id="8" name="Picture 8" descr="A screenshot of a social media post&#10;&#10;Description generated with very high confidence">
            <a:extLst>
              <a:ext uri="{FF2B5EF4-FFF2-40B4-BE49-F238E27FC236}">
                <a16:creationId xmlns:a16="http://schemas.microsoft.com/office/drawing/2014/main" id="{AC732126-B48C-4591-8B3F-EF51D7017DCA}"/>
              </a:ext>
            </a:extLst>
          </p:cNvPr>
          <p:cNvPicPr>
            <a:picLocks noChangeAspect="1"/>
          </p:cNvPicPr>
          <p:nvPr/>
        </p:nvPicPr>
        <p:blipFill rotWithShape="1">
          <a:blip r:embed="rId4"/>
          <a:srcRect r="-151" b="25644"/>
          <a:stretch/>
        </p:blipFill>
        <p:spPr>
          <a:xfrm>
            <a:off x="6293667" y="1958390"/>
            <a:ext cx="4999029" cy="4789934"/>
          </a:xfrm>
          <a:prstGeom prst="rect">
            <a:avLst/>
          </a:prstGeom>
        </p:spPr>
      </p:pic>
      <p:sp>
        <p:nvSpPr>
          <p:cNvPr id="4" name="Slide Number Placeholder 3">
            <a:extLst>
              <a:ext uri="{FF2B5EF4-FFF2-40B4-BE49-F238E27FC236}">
                <a16:creationId xmlns:a16="http://schemas.microsoft.com/office/drawing/2014/main" id="{3436D7BC-8761-4622-A29C-9D0C40A624A9}"/>
              </a:ext>
            </a:extLst>
          </p:cNvPr>
          <p:cNvSpPr>
            <a:spLocks noGrp="1"/>
          </p:cNvSpPr>
          <p:nvPr>
            <p:ph type="sldNum" sz="quarter" idx="12"/>
          </p:nvPr>
        </p:nvSpPr>
        <p:spPr/>
        <p:txBody>
          <a:bodyPr/>
          <a:lstStyle/>
          <a:p>
            <a:fld id="{CCD7DF6A-B1F1-4891-86EC-6CE40936FD90}" type="slidenum">
              <a:rPr lang="en-US" smtClean="0"/>
              <a:t>18</a:t>
            </a:fld>
            <a:endParaRPr lang="en-US"/>
          </a:p>
        </p:txBody>
      </p:sp>
    </p:spTree>
    <p:extLst>
      <p:ext uri="{BB962C8B-B14F-4D97-AF65-F5344CB8AC3E}">
        <p14:creationId xmlns:p14="http://schemas.microsoft.com/office/powerpoint/2010/main" val="272588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DD4E-5A72-4CBE-A970-7A678C769E74}"/>
              </a:ext>
            </a:extLst>
          </p:cNvPr>
          <p:cNvSpPr>
            <a:spLocks noGrp="1"/>
          </p:cNvSpPr>
          <p:nvPr>
            <p:ph type="title"/>
          </p:nvPr>
        </p:nvSpPr>
        <p:spPr/>
        <p:txBody>
          <a:bodyPr/>
          <a:lstStyle/>
          <a:p>
            <a:r>
              <a:rPr lang="en-US"/>
              <a:t>How Does our app control </a:t>
            </a:r>
            <a:r>
              <a:rPr lang="en-US" err="1"/>
              <a:t>github</a:t>
            </a:r>
            <a:r>
              <a:rPr lang="en-US"/>
              <a:t>?</a:t>
            </a:r>
          </a:p>
        </p:txBody>
      </p:sp>
      <p:sp>
        <p:nvSpPr>
          <p:cNvPr id="3" name="Content Placeholder 2">
            <a:extLst>
              <a:ext uri="{FF2B5EF4-FFF2-40B4-BE49-F238E27FC236}">
                <a16:creationId xmlns:a16="http://schemas.microsoft.com/office/drawing/2014/main" id="{F2CBE8E7-6139-471F-989C-74080EC14D3E}"/>
              </a:ext>
            </a:extLst>
          </p:cNvPr>
          <p:cNvSpPr>
            <a:spLocks noGrp="1"/>
          </p:cNvSpPr>
          <p:nvPr>
            <p:ph idx="1"/>
          </p:nvPr>
        </p:nvSpPr>
        <p:spPr>
          <a:xfrm>
            <a:off x="581192" y="2180496"/>
            <a:ext cx="11029615" cy="2124125"/>
          </a:xfrm>
        </p:spPr>
        <p:txBody>
          <a:bodyPr>
            <a:normAutofit/>
          </a:bodyPr>
          <a:lstStyle/>
          <a:p>
            <a:pPr marL="0" indent="0">
              <a:buNone/>
            </a:pPr>
            <a:r>
              <a:rPr lang="en-US" dirty="0"/>
              <a:t>The </a:t>
            </a:r>
            <a:r>
              <a:rPr lang="en-US" dirty="0" err="1"/>
              <a:t>Octokit.Net</a:t>
            </a:r>
            <a:r>
              <a:rPr lang="en-US" dirty="0"/>
              <a:t> library we use simplifies how we interact with GitHub.</a:t>
            </a:r>
          </a:p>
          <a:p>
            <a:pPr marL="629920" lvl="1" indent="-305435"/>
            <a:r>
              <a:rPr lang="en-US" dirty="0"/>
              <a:t>We store a private token in environment variables, which we use to generate another token, which we use to authenticate to GitHub.</a:t>
            </a:r>
          </a:p>
          <a:p>
            <a:pPr marL="629920" lvl="1" indent="-305435"/>
            <a:r>
              <a:rPr lang="en-US" dirty="0"/>
              <a:t>Once the </a:t>
            </a:r>
            <a:r>
              <a:rPr lang="en-US" dirty="0" err="1"/>
              <a:t>Octokit</a:t>
            </a:r>
            <a:r>
              <a:rPr lang="en-US" dirty="0"/>
              <a:t> API client has this token, we can issue requests (like creating comments, merging PRs, etc.).</a:t>
            </a:r>
          </a:p>
        </p:txBody>
      </p:sp>
      <p:pic>
        <p:nvPicPr>
          <p:cNvPr id="4" name="Picture 4" descr="A picture containing bird&#10;&#10;Description generated with very high confidence">
            <a:extLst>
              <a:ext uri="{FF2B5EF4-FFF2-40B4-BE49-F238E27FC236}">
                <a16:creationId xmlns:a16="http://schemas.microsoft.com/office/drawing/2014/main" id="{F8CF1E6C-019E-4555-B147-48EBF4EC0051}"/>
              </a:ext>
            </a:extLst>
          </p:cNvPr>
          <p:cNvPicPr>
            <a:picLocks noChangeAspect="1"/>
          </p:cNvPicPr>
          <p:nvPr/>
        </p:nvPicPr>
        <p:blipFill>
          <a:blip r:embed="rId3"/>
          <a:stretch>
            <a:fillRect/>
          </a:stretch>
        </p:blipFill>
        <p:spPr>
          <a:xfrm>
            <a:off x="1261451" y="4501600"/>
            <a:ext cx="10023693" cy="1959040"/>
          </a:xfrm>
          <a:prstGeom prst="rect">
            <a:avLst/>
          </a:prstGeom>
          <a:ln w="28575">
            <a:solidFill>
              <a:schemeClr val="tx1"/>
            </a:solidFill>
          </a:ln>
        </p:spPr>
      </p:pic>
      <p:sp>
        <p:nvSpPr>
          <p:cNvPr id="5" name="Slide Number Placeholder 4">
            <a:extLst>
              <a:ext uri="{FF2B5EF4-FFF2-40B4-BE49-F238E27FC236}">
                <a16:creationId xmlns:a16="http://schemas.microsoft.com/office/drawing/2014/main" id="{DBEEA541-482F-4CB5-9EA5-BC2FD726F28B}"/>
              </a:ext>
            </a:extLst>
          </p:cNvPr>
          <p:cNvSpPr>
            <a:spLocks noGrp="1"/>
          </p:cNvSpPr>
          <p:nvPr>
            <p:ph type="sldNum" sz="quarter" idx="12"/>
          </p:nvPr>
        </p:nvSpPr>
        <p:spPr/>
        <p:txBody>
          <a:bodyPr/>
          <a:lstStyle/>
          <a:p>
            <a:fld id="{CCD7DF6A-B1F1-4891-86EC-6CE40936FD90}" type="slidenum">
              <a:rPr lang="en-US" smtClean="0"/>
              <a:t>19</a:t>
            </a:fld>
            <a:endParaRPr lang="en-US"/>
          </a:p>
        </p:txBody>
      </p:sp>
    </p:spTree>
    <p:extLst>
      <p:ext uri="{BB962C8B-B14F-4D97-AF65-F5344CB8AC3E}">
        <p14:creationId xmlns:p14="http://schemas.microsoft.com/office/powerpoint/2010/main" val="33390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36C2C-FFFD-4705-ADDA-AB6B06342E59}"/>
              </a:ext>
            </a:extLst>
          </p:cNvPr>
          <p:cNvSpPr>
            <a:spLocks noGrp="1"/>
          </p:cNvSpPr>
          <p:nvPr>
            <p:ph type="title"/>
          </p:nvPr>
        </p:nvSpPr>
        <p:spPr>
          <a:xfrm>
            <a:off x="4382724" y="702156"/>
            <a:ext cx="7225075" cy="1013800"/>
          </a:xfrm>
        </p:spPr>
        <p:txBody>
          <a:bodyPr>
            <a:normAutofit/>
          </a:bodyPr>
          <a:lstStyle/>
          <a:p>
            <a:r>
              <a:rPr lang="en-US">
                <a:solidFill>
                  <a:schemeClr val="accent1"/>
                </a:solidFill>
                <a:latin typeface="Courier New" panose="02070309020205020404" pitchFamily="49" charset="0"/>
                <a:cs typeface="Courier New" panose="02070309020205020404" pitchFamily="49" charset="0"/>
              </a:rPr>
              <a:t>$ whoami</a:t>
            </a:r>
          </a:p>
        </p:txBody>
      </p:sp>
      <p:grpSp>
        <p:nvGrpSpPr>
          <p:cNvPr id="12" name="Group 11">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3" name="Rectangle 12">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A person standing in a room&#10;&#10;Description automatically generated">
            <a:extLst>
              <a:ext uri="{FF2B5EF4-FFF2-40B4-BE49-F238E27FC236}">
                <a16:creationId xmlns:a16="http://schemas.microsoft.com/office/drawing/2014/main" id="{5CFDD708-2D1B-4E99-9435-3D6749AC8555}"/>
              </a:ext>
            </a:extLst>
          </p:cNvPr>
          <p:cNvPicPr>
            <a:picLocks noChangeAspect="1"/>
          </p:cNvPicPr>
          <p:nvPr/>
        </p:nvPicPr>
        <p:blipFill rotWithShape="1">
          <a:blip r:embed="rId2">
            <a:extLst>
              <a:ext uri="{28A0092B-C50C-407E-A947-70E740481C1C}">
                <a14:useLocalDpi xmlns:a14="http://schemas.microsoft.com/office/drawing/2010/main" val="0"/>
              </a:ext>
            </a:extLst>
          </a:blip>
          <a:srcRect l="14972" r="-2" b="-2"/>
          <a:stretch/>
        </p:blipFill>
        <p:spPr>
          <a:xfrm>
            <a:off x="448732" y="600075"/>
            <a:ext cx="3683001" cy="5775325"/>
          </a:xfrm>
          <a:prstGeom prst="rect">
            <a:avLst/>
          </a:prstGeom>
        </p:spPr>
      </p:pic>
      <p:sp>
        <p:nvSpPr>
          <p:cNvPr id="3" name="Content Placeholder 2">
            <a:extLst>
              <a:ext uri="{FF2B5EF4-FFF2-40B4-BE49-F238E27FC236}">
                <a16:creationId xmlns:a16="http://schemas.microsoft.com/office/drawing/2014/main" id="{E872DCEF-653F-4DC4-9148-032E3ECC6745}"/>
              </a:ext>
            </a:extLst>
          </p:cNvPr>
          <p:cNvSpPr>
            <a:spLocks noGrp="1"/>
          </p:cNvSpPr>
          <p:nvPr>
            <p:ph idx="1"/>
          </p:nvPr>
        </p:nvSpPr>
        <p:spPr>
          <a:xfrm>
            <a:off x="4382726" y="1896533"/>
            <a:ext cx="7225074" cy="3962266"/>
          </a:xfrm>
        </p:spPr>
        <p:txBody>
          <a:bodyPr>
            <a:normAutofit/>
          </a:bodyPr>
          <a:lstStyle/>
          <a:p>
            <a:pPr marL="0" indent="0">
              <a:buNone/>
            </a:pPr>
            <a:r>
              <a:rPr lang="en-US"/>
              <a:t>I’m Chris Johnston. I’m a Software Engineer at Microsoft, working on Azure Networking.</a:t>
            </a:r>
          </a:p>
          <a:p>
            <a:pPr marL="0" indent="0">
              <a:buNone/>
            </a:pPr>
            <a:r>
              <a:rPr lang="en-US"/>
              <a:t>I graduated UWB CSSE last year, and I’ve helped with the last two UWB Hacks hackathons.</a:t>
            </a:r>
          </a:p>
        </p:txBody>
      </p:sp>
      <p:sp>
        <p:nvSpPr>
          <p:cNvPr id="4" name="Slide Number Placeholder 3">
            <a:extLst>
              <a:ext uri="{FF2B5EF4-FFF2-40B4-BE49-F238E27FC236}">
                <a16:creationId xmlns:a16="http://schemas.microsoft.com/office/drawing/2014/main" id="{16685574-7386-4294-8778-42EBA47821F6}"/>
              </a:ext>
            </a:extLst>
          </p:cNvPr>
          <p:cNvSpPr>
            <a:spLocks noGrp="1"/>
          </p:cNvSpPr>
          <p:nvPr>
            <p:ph type="sldNum" sz="quarter" idx="12"/>
          </p:nvPr>
        </p:nvSpPr>
        <p:spPr>
          <a:xfrm>
            <a:off x="11065932" y="5956137"/>
            <a:ext cx="544874" cy="365125"/>
          </a:xfrm>
        </p:spPr>
        <p:txBody>
          <a:bodyPr>
            <a:normAutofit/>
          </a:bodyPr>
          <a:lstStyle/>
          <a:p>
            <a:pPr>
              <a:spcAft>
                <a:spcPts val="600"/>
              </a:spcAft>
            </a:pPr>
            <a:fld id="{CCD7DF6A-B1F1-4891-86EC-6CE40936FD90}" type="slidenum">
              <a:rPr lang="en-US" smtClean="0"/>
              <a:pPr>
                <a:spcAft>
                  <a:spcPts val="600"/>
                </a:spcAft>
              </a:pPr>
              <a:t>2</a:t>
            </a:fld>
            <a:endParaRPr lang="en-US"/>
          </a:p>
        </p:txBody>
      </p:sp>
    </p:spTree>
    <p:extLst>
      <p:ext uri="{BB962C8B-B14F-4D97-AF65-F5344CB8AC3E}">
        <p14:creationId xmlns:p14="http://schemas.microsoft.com/office/powerpoint/2010/main" val="24992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7296-EE24-43C3-83DA-EBABB984BA7E}"/>
              </a:ext>
            </a:extLst>
          </p:cNvPr>
          <p:cNvSpPr>
            <a:spLocks noGrp="1"/>
          </p:cNvSpPr>
          <p:nvPr>
            <p:ph type="title"/>
          </p:nvPr>
        </p:nvSpPr>
        <p:spPr/>
        <p:txBody>
          <a:bodyPr/>
          <a:lstStyle/>
          <a:p>
            <a:r>
              <a:rPr lang="en-US"/>
              <a:t>Queues: Publish scheduler’s “Secret sauce”</a:t>
            </a:r>
          </a:p>
        </p:txBody>
      </p:sp>
      <p:sp>
        <p:nvSpPr>
          <p:cNvPr id="3" name="Content Placeholder 2">
            <a:extLst>
              <a:ext uri="{FF2B5EF4-FFF2-40B4-BE49-F238E27FC236}">
                <a16:creationId xmlns:a16="http://schemas.microsoft.com/office/drawing/2014/main" id="{1F775480-3E20-4558-B715-AEDBE6FB257F}"/>
              </a:ext>
            </a:extLst>
          </p:cNvPr>
          <p:cNvSpPr>
            <a:spLocks noGrp="1"/>
          </p:cNvSpPr>
          <p:nvPr>
            <p:ph idx="1"/>
          </p:nvPr>
        </p:nvSpPr>
        <p:spPr>
          <a:xfrm>
            <a:off x="581192" y="2180496"/>
            <a:ext cx="11029615" cy="4342223"/>
          </a:xfrm>
        </p:spPr>
        <p:txBody>
          <a:bodyPr/>
          <a:lstStyle/>
          <a:p>
            <a:pPr marL="0" indent="0">
              <a:buNone/>
            </a:pPr>
            <a:r>
              <a:rPr lang="en-US" dirty="0"/>
              <a:t>Great, now our app is hooked up with GitHub and we can hack on reading the webhook payload to do something with it.</a:t>
            </a:r>
          </a:p>
          <a:p>
            <a:pPr marL="0" indent="0">
              <a:buNone/>
            </a:pPr>
            <a:r>
              <a:rPr lang="en-US" dirty="0"/>
              <a:t>From a user’s POV, our app does the following:</a:t>
            </a:r>
          </a:p>
          <a:p>
            <a:pPr marL="342900" indent="-342900">
              <a:buFont typeface="+mj-lt"/>
              <a:buAutoNum type="arabicPeriod"/>
            </a:pPr>
            <a:r>
              <a:rPr lang="en-US" dirty="0"/>
              <a:t>We leave a comment for it to go merge the current PR in some time in the future (can be months).</a:t>
            </a:r>
          </a:p>
          <a:p>
            <a:pPr marL="342900" indent="-342900">
              <a:buFont typeface="+mj-lt"/>
              <a:buAutoNum type="arabicPeriod"/>
            </a:pPr>
            <a:r>
              <a:rPr lang="en-US" dirty="0"/>
              <a:t>The app acknowledges this comment.</a:t>
            </a:r>
          </a:p>
          <a:p>
            <a:pPr marL="342900" indent="-342900">
              <a:buFont typeface="+mj-lt"/>
              <a:buAutoNum type="arabicPeriod"/>
            </a:pPr>
            <a:r>
              <a:rPr lang="en-US" dirty="0"/>
              <a:t>The app waits for the amount of time requested.</a:t>
            </a:r>
          </a:p>
          <a:p>
            <a:pPr marL="342900" indent="-342900">
              <a:buFont typeface="+mj-lt"/>
              <a:buAutoNum type="arabicPeriod"/>
            </a:pPr>
            <a:r>
              <a:rPr lang="en-US" dirty="0"/>
              <a:t>The app merges the current PR.</a:t>
            </a:r>
          </a:p>
          <a:p>
            <a:pPr marL="0" indent="0">
              <a:buNone/>
            </a:pPr>
            <a:r>
              <a:rPr lang="en-US" sz="2400" dirty="0"/>
              <a:t>How do we delay for months in a way that is effective, while still being accurate within a few minutes?</a:t>
            </a:r>
          </a:p>
        </p:txBody>
      </p:sp>
      <p:sp>
        <p:nvSpPr>
          <p:cNvPr id="4" name="Slide Number Placeholder 3">
            <a:extLst>
              <a:ext uri="{FF2B5EF4-FFF2-40B4-BE49-F238E27FC236}">
                <a16:creationId xmlns:a16="http://schemas.microsoft.com/office/drawing/2014/main" id="{08044B38-F555-4D69-AEA4-828E12059504}"/>
              </a:ext>
            </a:extLst>
          </p:cNvPr>
          <p:cNvSpPr>
            <a:spLocks noGrp="1"/>
          </p:cNvSpPr>
          <p:nvPr>
            <p:ph type="sldNum" sz="quarter" idx="12"/>
          </p:nvPr>
        </p:nvSpPr>
        <p:spPr/>
        <p:txBody>
          <a:bodyPr/>
          <a:lstStyle/>
          <a:p>
            <a:fld id="{CCD7DF6A-B1F1-4891-86EC-6CE40936FD90}" type="slidenum">
              <a:rPr lang="en-US" smtClean="0"/>
              <a:t>20</a:t>
            </a:fld>
            <a:endParaRPr lang="en-US"/>
          </a:p>
        </p:txBody>
      </p:sp>
    </p:spTree>
    <p:extLst>
      <p:ext uri="{BB962C8B-B14F-4D97-AF65-F5344CB8AC3E}">
        <p14:creationId xmlns:p14="http://schemas.microsoft.com/office/powerpoint/2010/main" val="2921244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458F-54DF-4D8A-B967-989090E2CCC8}"/>
              </a:ext>
            </a:extLst>
          </p:cNvPr>
          <p:cNvSpPr>
            <a:spLocks noGrp="1"/>
          </p:cNvSpPr>
          <p:nvPr>
            <p:ph type="title"/>
          </p:nvPr>
        </p:nvSpPr>
        <p:spPr/>
        <p:txBody>
          <a:bodyPr/>
          <a:lstStyle/>
          <a:p>
            <a:r>
              <a:rPr lang="en-US"/>
              <a:t>Azure Queue Storage</a:t>
            </a:r>
          </a:p>
        </p:txBody>
      </p:sp>
      <p:sp>
        <p:nvSpPr>
          <p:cNvPr id="3" name="Content Placeholder 2">
            <a:extLst>
              <a:ext uri="{FF2B5EF4-FFF2-40B4-BE49-F238E27FC236}">
                <a16:creationId xmlns:a16="http://schemas.microsoft.com/office/drawing/2014/main" id="{1B9D60D8-8946-46EC-BEB3-AE45CA85F6D4}"/>
              </a:ext>
            </a:extLst>
          </p:cNvPr>
          <p:cNvSpPr>
            <a:spLocks noGrp="1"/>
          </p:cNvSpPr>
          <p:nvPr>
            <p:ph idx="1"/>
          </p:nvPr>
        </p:nvSpPr>
        <p:spPr>
          <a:xfrm>
            <a:off x="581192" y="2180496"/>
            <a:ext cx="11029615" cy="1188600"/>
          </a:xfrm>
        </p:spPr>
        <p:txBody>
          <a:bodyPr>
            <a:normAutofit/>
          </a:bodyPr>
          <a:lstStyle/>
          <a:p>
            <a:pPr marL="0" indent="0">
              <a:buNone/>
            </a:pPr>
            <a:r>
              <a:rPr lang="en-US" dirty="0"/>
              <a:t>Azure Queue Storage is a message queue system that works great with Functions. It's just a queue, First In First Out.</a:t>
            </a:r>
          </a:p>
          <a:p>
            <a:pPr marL="0" indent="0">
              <a:buNone/>
            </a:pPr>
            <a:r>
              <a:rPr lang="en-US" dirty="0"/>
              <a:t>When items are added to Queues, they can trigger Functions which consume the message provided.</a:t>
            </a:r>
          </a:p>
        </p:txBody>
      </p:sp>
      <p:sp>
        <p:nvSpPr>
          <p:cNvPr id="4" name="Slide Number Placeholder 3">
            <a:extLst>
              <a:ext uri="{FF2B5EF4-FFF2-40B4-BE49-F238E27FC236}">
                <a16:creationId xmlns:a16="http://schemas.microsoft.com/office/drawing/2014/main" id="{9648DE3A-374D-45EA-9138-251CD945D4EB}"/>
              </a:ext>
            </a:extLst>
          </p:cNvPr>
          <p:cNvSpPr>
            <a:spLocks noGrp="1"/>
          </p:cNvSpPr>
          <p:nvPr>
            <p:ph type="sldNum" sz="quarter" idx="12"/>
          </p:nvPr>
        </p:nvSpPr>
        <p:spPr/>
        <p:txBody>
          <a:bodyPr/>
          <a:lstStyle/>
          <a:p>
            <a:fld id="{CCD7DF6A-B1F1-4891-86EC-6CE40936FD90}" type="slidenum">
              <a:rPr lang="en-US" smtClean="0"/>
              <a:t>21</a:t>
            </a:fld>
            <a:endParaRPr lang="en-US"/>
          </a:p>
        </p:txBody>
      </p:sp>
      <p:pic>
        <p:nvPicPr>
          <p:cNvPr id="8" name="Picture 8" descr="A close up of a sign&#10;&#10;Description generated with very high confidence">
            <a:extLst>
              <a:ext uri="{FF2B5EF4-FFF2-40B4-BE49-F238E27FC236}">
                <a16:creationId xmlns:a16="http://schemas.microsoft.com/office/drawing/2014/main" id="{0AEACF6C-5B88-413B-81E2-71E6E6C53505}"/>
              </a:ext>
            </a:extLst>
          </p:cNvPr>
          <p:cNvPicPr>
            <a:picLocks noChangeAspect="1"/>
          </p:cNvPicPr>
          <p:nvPr/>
        </p:nvPicPr>
        <p:blipFill>
          <a:blip r:embed="rId2"/>
          <a:stretch>
            <a:fillRect/>
          </a:stretch>
        </p:blipFill>
        <p:spPr>
          <a:xfrm>
            <a:off x="635251" y="3703177"/>
            <a:ext cx="10061417" cy="2846696"/>
          </a:xfrm>
          <a:prstGeom prst="rect">
            <a:avLst/>
          </a:prstGeom>
        </p:spPr>
      </p:pic>
    </p:spTree>
    <p:extLst>
      <p:ext uri="{BB962C8B-B14F-4D97-AF65-F5344CB8AC3E}">
        <p14:creationId xmlns:p14="http://schemas.microsoft.com/office/powerpoint/2010/main" val="41356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458F-54DF-4D8A-B967-989090E2CCC8}"/>
              </a:ext>
            </a:extLst>
          </p:cNvPr>
          <p:cNvSpPr>
            <a:spLocks noGrp="1"/>
          </p:cNvSpPr>
          <p:nvPr>
            <p:ph type="title"/>
          </p:nvPr>
        </p:nvSpPr>
        <p:spPr/>
        <p:txBody>
          <a:bodyPr/>
          <a:lstStyle/>
          <a:p>
            <a:r>
              <a:rPr lang="en-US"/>
              <a:t>Azure Queue Storage</a:t>
            </a:r>
          </a:p>
        </p:txBody>
      </p:sp>
      <p:sp>
        <p:nvSpPr>
          <p:cNvPr id="3" name="Content Placeholder 2">
            <a:extLst>
              <a:ext uri="{FF2B5EF4-FFF2-40B4-BE49-F238E27FC236}">
                <a16:creationId xmlns:a16="http://schemas.microsoft.com/office/drawing/2014/main" id="{1B9D60D8-8946-46EC-BEB3-AE45CA85F6D4}"/>
              </a:ext>
            </a:extLst>
          </p:cNvPr>
          <p:cNvSpPr>
            <a:spLocks noGrp="1"/>
          </p:cNvSpPr>
          <p:nvPr>
            <p:ph idx="1"/>
          </p:nvPr>
        </p:nvSpPr>
        <p:spPr>
          <a:xfrm>
            <a:off x="581192" y="2180496"/>
            <a:ext cx="11029615" cy="2169392"/>
          </a:xfrm>
        </p:spPr>
        <p:txBody>
          <a:bodyPr>
            <a:normAutofit/>
          </a:bodyPr>
          <a:lstStyle/>
          <a:p>
            <a:pPr marL="0" indent="0">
              <a:buNone/>
            </a:pPr>
            <a:r>
              <a:rPr lang="en-US" dirty="0"/>
              <a:t>Azure Queue Storage is a message queue system that works great with Functions. It's just a queue, First In First Out.</a:t>
            </a:r>
          </a:p>
          <a:p>
            <a:pPr marL="0" indent="0">
              <a:buNone/>
            </a:pPr>
            <a:r>
              <a:rPr lang="en-US" dirty="0"/>
              <a:t>When items are added to Queues, they can trigger Functions which consume the message provided.</a:t>
            </a:r>
          </a:p>
          <a:p>
            <a:pPr marL="0" indent="0">
              <a:buNone/>
            </a:pPr>
            <a:endParaRPr lang="en-US" dirty="0"/>
          </a:p>
          <a:p>
            <a:pPr marL="0" indent="0">
              <a:buNone/>
            </a:pPr>
            <a:r>
              <a:rPr lang="en-US" dirty="0"/>
              <a:t>In this example, this "</a:t>
            </a:r>
            <a:r>
              <a:rPr lang="en-US" dirty="0" err="1"/>
              <a:t>QueueExecutor</a:t>
            </a:r>
            <a:r>
              <a:rPr lang="en-US" dirty="0"/>
              <a:t>" function listens to the "</a:t>
            </a:r>
            <a:r>
              <a:rPr lang="en-US" dirty="0" err="1"/>
              <a:t>scheduledprsqueue</a:t>
            </a:r>
            <a:r>
              <a:rPr lang="en-US" dirty="0"/>
              <a:t>" for messages, and converts them from JSON.</a:t>
            </a:r>
          </a:p>
        </p:txBody>
      </p:sp>
      <p:sp>
        <p:nvSpPr>
          <p:cNvPr id="4" name="Slide Number Placeholder 3">
            <a:extLst>
              <a:ext uri="{FF2B5EF4-FFF2-40B4-BE49-F238E27FC236}">
                <a16:creationId xmlns:a16="http://schemas.microsoft.com/office/drawing/2014/main" id="{9648DE3A-374D-45EA-9138-251CD945D4EB}"/>
              </a:ext>
            </a:extLst>
          </p:cNvPr>
          <p:cNvSpPr>
            <a:spLocks noGrp="1"/>
          </p:cNvSpPr>
          <p:nvPr>
            <p:ph type="sldNum" sz="quarter" idx="12"/>
          </p:nvPr>
        </p:nvSpPr>
        <p:spPr/>
        <p:txBody>
          <a:bodyPr/>
          <a:lstStyle/>
          <a:p>
            <a:fld id="{CCD7DF6A-B1F1-4891-86EC-6CE40936FD90}" type="slidenum">
              <a:rPr lang="en-US" smtClean="0"/>
              <a:t>22</a:t>
            </a:fld>
            <a:endParaRPr lang="en-US"/>
          </a:p>
        </p:txBody>
      </p:sp>
      <p:pic>
        <p:nvPicPr>
          <p:cNvPr id="5" name="Picture 5" descr="A picture containing bird, flower&#10;&#10;Description generated with very high confidence">
            <a:extLst>
              <a:ext uri="{FF2B5EF4-FFF2-40B4-BE49-F238E27FC236}">
                <a16:creationId xmlns:a16="http://schemas.microsoft.com/office/drawing/2014/main" id="{7F11FEA3-0C2A-4E92-8827-7A32981A570A}"/>
              </a:ext>
            </a:extLst>
          </p:cNvPr>
          <p:cNvPicPr>
            <a:picLocks noChangeAspect="1"/>
          </p:cNvPicPr>
          <p:nvPr/>
        </p:nvPicPr>
        <p:blipFill>
          <a:blip r:embed="rId4"/>
          <a:stretch>
            <a:fillRect/>
          </a:stretch>
        </p:blipFill>
        <p:spPr>
          <a:xfrm>
            <a:off x="212756" y="4413314"/>
            <a:ext cx="11615596" cy="1245350"/>
          </a:xfrm>
          <a:prstGeom prst="rect">
            <a:avLst/>
          </a:prstGeom>
        </p:spPr>
      </p:pic>
    </p:spTree>
    <p:extLst>
      <p:ext uri="{BB962C8B-B14F-4D97-AF65-F5344CB8AC3E}">
        <p14:creationId xmlns:p14="http://schemas.microsoft.com/office/powerpoint/2010/main" val="2156842416"/>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458F-54DF-4D8A-B967-989090E2CCC8}"/>
              </a:ext>
            </a:extLst>
          </p:cNvPr>
          <p:cNvSpPr>
            <a:spLocks noGrp="1"/>
          </p:cNvSpPr>
          <p:nvPr>
            <p:ph type="title"/>
          </p:nvPr>
        </p:nvSpPr>
        <p:spPr/>
        <p:txBody>
          <a:bodyPr/>
          <a:lstStyle/>
          <a:p>
            <a:r>
              <a:rPr lang="en-US"/>
              <a:t>Queues: Publish scheduler’s “Secret sauce”</a:t>
            </a:r>
          </a:p>
        </p:txBody>
      </p:sp>
      <p:sp>
        <p:nvSpPr>
          <p:cNvPr id="3" name="Content Placeholder 2">
            <a:extLst>
              <a:ext uri="{FF2B5EF4-FFF2-40B4-BE49-F238E27FC236}">
                <a16:creationId xmlns:a16="http://schemas.microsoft.com/office/drawing/2014/main" id="{1B9D60D8-8946-46EC-BEB3-AE45CA85F6D4}"/>
              </a:ext>
            </a:extLst>
          </p:cNvPr>
          <p:cNvSpPr>
            <a:spLocks noGrp="1"/>
          </p:cNvSpPr>
          <p:nvPr>
            <p:ph idx="1"/>
          </p:nvPr>
        </p:nvSpPr>
        <p:spPr>
          <a:xfrm>
            <a:off x="581192" y="2180496"/>
            <a:ext cx="11029615" cy="901907"/>
          </a:xfrm>
        </p:spPr>
        <p:txBody>
          <a:bodyPr/>
          <a:lstStyle/>
          <a:p>
            <a:pPr marL="0" indent="0">
              <a:buNone/>
            </a:pPr>
            <a:r>
              <a:rPr lang="en-US" dirty="0"/>
              <a:t>When inserting messages into the queue, we can specify a "visibility timeout". Messages with a visibility timeout will not appear in the queue until this timeout expires, which can be up to a week.</a:t>
            </a:r>
          </a:p>
        </p:txBody>
      </p:sp>
      <p:sp>
        <p:nvSpPr>
          <p:cNvPr id="4" name="Slide Number Placeholder 3">
            <a:extLst>
              <a:ext uri="{FF2B5EF4-FFF2-40B4-BE49-F238E27FC236}">
                <a16:creationId xmlns:a16="http://schemas.microsoft.com/office/drawing/2014/main" id="{8D084078-7251-4FA2-8E4A-AC704DD45613}"/>
              </a:ext>
            </a:extLst>
          </p:cNvPr>
          <p:cNvSpPr>
            <a:spLocks noGrp="1"/>
          </p:cNvSpPr>
          <p:nvPr>
            <p:ph type="sldNum" sz="quarter" idx="12"/>
          </p:nvPr>
        </p:nvSpPr>
        <p:spPr/>
        <p:txBody>
          <a:bodyPr/>
          <a:lstStyle/>
          <a:p>
            <a:fld id="{CCD7DF6A-B1F1-4891-86EC-6CE40936FD90}" type="slidenum">
              <a:rPr lang="en-US" smtClean="0"/>
              <a:t>23</a:t>
            </a:fld>
            <a:endParaRPr lang="en-US"/>
          </a:p>
        </p:txBody>
      </p:sp>
      <p:pic>
        <p:nvPicPr>
          <p:cNvPr id="5" name="Picture 5" descr="A close up of a logo&#10;&#10;Description generated with very high confidence">
            <a:extLst>
              <a:ext uri="{FF2B5EF4-FFF2-40B4-BE49-F238E27FC236}">
                <a16:creationId xmlns:a16="http://schemas.microsoft.com/office/drawing/2014/main" id="{91C5F379-9E99-43BB-B13F-F73C56A46E3B}"/>
              </a:ext>
            </a:extLst>
          </p:cNvPr>
          <p:cNvPicPr>
            <a:picLocks noChangeAspect="1"/>
          </p:cNvPicPr>
          <p:nvPr/>
        </p:nvPicPr>
        <p:blipFill>
          <a:blip r:embed="rId3"/>
          <a:stretch>
            <a:fillRect/>
          </a:stretch>
        </p:blipFill>
        <p:spPr>
          <a:xfrm>
            <a:off x="1676401" y="3081097"/>
            <a:ext cx="9352229" cy="3615551"/>
          </a:xfrm>
          <a:prstGeom prst="rect">
            <a:avLst/>
          </a:prstGeom>
        </p:spPr>
      </p:pic>
    </p:spTree>
    <p:extLst>
      <p:ext uri="{BB962C8B-B14F-4D97-AF65-F5344CB8AC3E}">
        <p14:creationId xmlns:p14="http://schemas.microsoft.com/office/powerpoint/2010/main" val="3218527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458F-54DF-4D8A-B967-989090E2CCC8}"/>
              </a:ext>
            </a:extLst>
          </p:cNvPr>
          <p:cNvSpPr>
            <a:spLocks noGrp="1"/>
          </p:cNvSpPr>
          <p:nvPr>
            <p:ph type="title"/>
          </p:nvPr>
        </p:nvSpPr>
        <p:spPr/>
        <p:txBody>
          <a:bodyPr/>
          <a:lstStyle/>
          <a:p>
            <a:r>
              <a:rPr lang="en-US"/>
              <a:t>Queues: Publish scheduler’s “Secret sauce”</a:t>
            </a:r>
          </a:p>
        </p:txBody>
      </p:sp>
      <p:sp>
        <p:nvSpPr>
          <p:cNvPr id="3" name="Content Placeholder 2">
            <a:extLst>
              <a:ext uri="{FF2B5EF4-FFF2-40B4-BE49-F238E27FC236}">
                <a16:creationId xmlns:a16="http://schemas.microsoft.com/office/drawing/2014/main" id="{1B9D60D8-8946-46EC-BEB3-AE45CA85F6D4}"/>
              </a:ext>
            </a:extLst>
          </p:cNvPr>
          <p:cNvSpPr>
            <a:spLocks noGrp="1"/>
          </p:cNvSpPr>
          <p:nvPr>
            <p:ph idx="1"/>
          </p:nvPr>
        </p:nvSpPr>
        <p:spPr>
          <a:xfrm>
            <a:off x="581192" y="2180496"/>
            <a:ext cx="11029615" cy="1565828"/>
          </a:xfrm>
        </p:spPr>
        <p:txBody>
          <a:bodyPr/>
          <a:lstStyle/>
          <a:p>
            <a:pPr marL="0" indent="0">
              <a:buNone/>
            </a:pPr>
            <a:r>
              <a:rPr lang="en-US" dirty="0"/>
              <a:t>Once a message becomes visible, it can be picked up by a Function. This way, we can delay processing this message for up to a week at a time, without any compute from us.</a:t>
            </a:r>
          </a:p>
          <a:p>
            <a:pPr marL="0" indent="0">
              <a:buNone/>
            </a:pPr>
            <a:r>
              <a:rPr lang="en-US" dirty="0"/>
              <a:t>But how do we wait for longer? We can re-add to the queue!</a:t>
            </a:r>
          </a:p>
        </p:txBody>
      </p:sp>
      <p:sp>
        <p:nvSpPr>
          <p:cNvPr id="4" name="Slide Number Placeholder 3">
            <a:extLst>
              <a:ext uri="{FF2B5EF4-FFF2-40B4-BE49-F238E27FC236}">
                <a16:creationId xmlns:a16="http://schemas.microsoft.com/office/drawing/2014/main" id="{331D2032-024E-4744-BA64-C026F2018397}"/>
              </a:ext>
            </a:extLst>
          </p:cNvPr>
          <p:cNvSpPr>
            <a:spLocks noGrp="1"/>
          </p:cNvSpPr>
          <p:nvPr>
            <p:ph type="sldNum" sz="quarter" idx="12"/>
          </p:nvPr>
        </p:nvSpPr>
        <p:spPr/>
        <p:txBody>
          <a:bodyPr/>
          <a:lstStyle/>
          <a:p>
            <a:fld id="{CCD7DF6A-B1F1-4891-86EC-6CE40936FD90}" type="slidenum">
              <a:rPr lang="en-US" smtClean="0"/>
              <a:t>24</a:t>
            </a:fld>
            <a:endParaRPr lang="en-US"/>
          </a:p>
        </p:txBody>
      </p:sp>
      <p:pic>
        <p:nvPicPr>
          <p:cNvPr id="5" name="Picture 5" descr="A picture containing drawing&#10;&#10;Description generated with very high confidence">
            <a:extLst>
              <a:ext uri="{FF2B5EF4-FFF2-40B4-BE49-F238E27FC236}">
                <a16:creationId xmlns:a16="http://schemas.microsoft.com/office/drawing/2014/main" id="{82133DFD-7A5E-452C-9157-34E505005125}"/>
              </a:ext>
            </a:extLst>
          </p:cNvPr>
          <p:cNvPicPr>
            <a:picLocks noChangeAspect="1"/>
          </p:cNvPicPr>
          <p:nvPr/>
        </p:nvPicPr>
        <p:blipFill>
          <a:blip r:embed="rId3"/>
          <a:stretch>
            <a:fillRect/>
          </a:stretch>
        </p:blipFill>
        <p:spPr>
          <a:xfrm>
            <a:off x="1110558" y="3613419"/>
            <a:ext cx="9442764" cy="2716889"/>
          </a:xfrm>
          <a:prstGeom prst="rect">
            <a:avLst/>
          </a:prstGeom>
        </p:spPr>
      </p:pic>
    </p:spTree>
    <p:extLst>
      <p:ext uri="{BB962C8B-B14F-4D97-AF65-F5344CB8AC3E}">
        <p14:creationId xmlns:p14="http://schemas.microsoft.com/office/powerpoint/2010/main" val="2860206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text on a white background&#10;&#10;Description generated with very high confidence">
            <a:extLst>
              <a:ext uri="{FF2B5EF4-FFF2-40B4-BE49-F238E27FC236}">
                <a16:creationId xmlns:a16="http://schemas.microsoft.com/office/drawing/2014/main" id="{5FCB60EE-D702-4286-A1F6-968C02C35CB3}"/>
              </a:ext>
            </a:extLst>
          </p:cNvPr>
          <p:cNvPicPr>
            <a:picLocks noChangeAspect="1"/>
          </p:cNvPicPr>
          <p:nvPr/>
        </p:nvPicPr>
        <p:blipFill>
          <a:blip r:embed="rId2"/>
          <a:stretch>
            <a:fillRect/>
          </a:stretch>
        </p:blipFill>
        <p:spPr>
          <a:xfrm>
            <a:off x="63544" y="724119"/>
            <a:ext cx="7869273" cy="5402110"/>
          </a:xfrm>
          <a:prstGeom prst="rect">
            <a:avLst/>
          </a:prstGeom>
        </p:spPr>
      </p:pic>
      <p:sp>
        <p:nvSpPr>
          <p:cNvPr id="16"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B36702-CFE4-4D17-B7A7-28F5EE8C299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Putting it all together</a:t>
            </a:r>
          </a:p>
        </p:txBody>
      </p:sp>
    </p:spTree>
    <p:extLst>
      <p:ext uri="{BB962C8B-B14F-4D97-AF65-F5344CB8AC3E}">
        <p14:creationId xmlns:p14="http://schemas.microsoft.com/office/powerpoint/2010/main" val="1262476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map&#10;&#10;Description generated with high confidence">
            <a:extLst>
              <a:ext uri="{FF2B5EF4-FFF2-40B4-BE49-F238E27FC236}">
                <a16:creationId xmlns:a16="http://schemas.microsoft.com/office/drawing/2014/main" id="{DDACD35D-38FE-4A39-AD25-7A1684A8F463}"/>
              </a:ext>
            </a:extLst>
          </p:cNvPr>
          <p:cNvPicPr>
            <a:picLocks noChangeAspect="1"/>
          </p:cNvPicPr>
          <p:nvPr/>
        </p:nvPicPr>
        <p:blipFill rotWithShape="1">
          <a:blip r:embed="rId2"/>
          <a:srcRect b="5629"/>
          <a:stretch/>
        </p:blipFill>
        <p:spPr>
          <a:xfrm>
            <a:off x="574792" y="633364"/>
            <a:ext cx="7234712" cy="5940128"/>
          </a:xfrm>
          <a:prstGeom prst="rect">
            <a:avLst/>
          </a:prstGeom>
        </p:spPr>
      </p:pic>
      <p:sp>
        <p:nvSpPr>
          <p:cNvPr id="38" name="Rectangle 37">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B36702-CFE4-4D17-B7A7-28F5EE8C299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Putting it all together</a:t>
            </a:r>
          </a:p>
        </p:txBody>
      </p:sp>
      <p:grpSp>
        <p:nvGrpSpPr>
          <p:cNvPr id="40" name="Group 39">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1" name="Rectangle 40">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80756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011E2-6FBF-44BB-ABAD-412D0D6019FA}"/>
              </a:ext>
            </a:extLst>
          </p:cNvPr>
          <p:cNvSpPr>
            <a:spLocks noGrp="1"/>
          </p:cNvSpPr>
          <p:nvPr>
            <p:ph type="title"/>
          </p:nvPr>
        </p:nvSpPr>
        <p:spPr>
          <a:xfrm>
            <a:off x="643468" y="1033389"/>
            <a:ext cx="4826256" cy="4825409"/>
          </a:xfrm>
        </p:spPr>
        <p:txBody>
          <a:bodyPr anchor="ctr">
            <a:normAutofit/>
          </a:bodyPr>
          <a:lstStyle/>
          <a:p>
            <a:r>
              <a:rPr lang="en-US" sz="3400">
                <a:solidFill>
                  <a:srgbClr val="FFFFFF"/>
                </a:solidFill>
              </a:rPr>
              <a:t>Acknowledgements</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21C4468-2CEA-46A9-BA2B-C2B6EF8A1995}"/>
              </a:ext>
            </a:extLst>
          </p:cNvPr>
          <p:cNvSpPr>
            <a:spLocks noGrp="1"/>
          </p:cNvSpPr>
          <p:nvPr>
            <p:ph idx="1"/>
          </p:nvPr>
        </p:nvSpPr>
        <p:spPr>
          <a:xfrm>
            <a:off x="6770710" y="1033390"/>
            <a:ext cx="4840096" cy="5901173"/>
          </a:xfrm>
          <a:ln w="57150">
            <a:noFill/>
          </a:ln>
        </p:spPr>
        <p:txBody>
          <a:bodyPr anchor="ctr">
            <a:normAutofit/>
          </a:bodyPr>
          <a:lstStyle/>
          <a:p>
            <a:pPr marL="0" indent="0">
              <a:buNone/>
            </a:pPr>
            <a:r>
              <a:rPr lang="en-US" sz="2000" dirty="0">
                <a:solidFill>
                  <a:schemeClr val="accent2">
                    <a:lumMod val="50000"/>
                  </a:schemeClr>
                </a:solidFill>
              </a:rPr>
              <a:t>This project was built by:</a:t>
            </a:r>
          </a:p>
          <a:p>
            <a:pPr marL="285750" indent="-285750"/>
            <a:r>
              <a:rPr lang="en-US" sz="2000" dirty="0">
                <a:solidFill>
                  <a:schemeClr val="accent2">
                    <a:lumMod val="50000"/>
                  </a:schemeClr>
                </a:solidFill>
              </a:rPr>
              <a:t>Chris Johnston: </a:t>
            </a:r>
            <a:r>
              <a:rPr lang="en-US" sz="2000" dirty="0">
                <a:solidFill>
                  <a:schemeClr val="accent2">
                    <a:lumMod val="50000"/>
                  </a:schemeClr>
                </a:solidFill>
                <a:ea typeface="+mn-lt"/>
                <a:cs typeface="+mn-lt"/>
                <a:hlinkClick r:id="rId2"/>
              </a:rPr>
              <a:t>https://github.com/Chris-Johnston</a:t>
            </a:r>
            <a:endParaRPr lang="en-US" sz="2000" dirty="0">
              <a:solidFill>
                <a:schemeClr val="accent2">
                  <a:lumMod val="50000"/>
                </a:schemeClr>
              </a:solidFill>
              <a:ea typeface="+mn-lt"/>
              <a:cs typeface="+mn-lt"/>
            </a:endParaRPr>
          </a:p>
          <a:p>
            <a:pPr marL="285750" indent="-285750"/>
            <a:r>
              <a:rPr lang="en-US" sz="2000" dirty="0">
                <a:solidFill>
                  <a:schemeClr val="accent2">
                    <a:lumMod val="50000"/>
                  </a:schemeClr>
                </a:solidFill>
                <a:ea typeface="+mn-lt"/>
                <a:cs typeface="+mn-lt"/>
              </a:rPr>
              <a:t>Dani </a:t>
            </a:r>
            <a:r>
              <a:rPr lang="en-US" sz="2000" dirty="0" err="1">
                <a:solidFill>
                  <a:schemeClr val="accent2">
                    <a:lumMod val="50000"/>
                  </a:schemeClr>
                </a:solidFill>
                <a:ea typeface="+mn-lt"/>
                <a:cs typeface="+mn-lt"/>
              </a:rPr>
              <a:t>Halfin</a:t>
            </a:r>
            <a:r>
              <a:rPr lang="en-US" sz="2000" dirty="0">
                <a:solidFill>
                  <a:schemeClr val="accent2">
                    <a:lumMod val="50000"/>
                  </a:schemeClr>
                </a:solidFill>
                <a:ea typeface="+mn-lt"/>
                <a:cs typeface="+mn-lt"/>
              </a:rPr>
              <a:t>: </a:t>
            </a:r>
            <a:r>
              <a:rPr lang="en-US" sz="2000" dirty="0">
                <a:solidFill>
                  <a:schemeClr val="accent2">
                    <a:lumMod val="50000"/>
                  </a:schemeClr>
                </a:solidFill>
                <a:ea typeface="+mn-lt"/>
                <a:cs typeface="+mn-lt"/>
                <a:hlinkClick r:id="rId3"/>
              </a:rPr>
              <a:t>https://github.com/DaniHalfin</a:t>
            </a:r>
            <a:endParaRPr lang="en-US" sz="2000" dirty="0">
              <a:solidFill>
                <a:schemeClr val="accent2">
                  <a:lumMod val="50000"/>
                </a:schemeClr>
              </a:solidFill>
              <a:ea typeface="+mn-lt"/>
              <a:cs typeface="+mn-lt"/>
            </a:endParaRPr>
          </a:p>
          <a:p>
            <a:pPr marL="285750" indent="-285750"/>
            <a:r>
              <a:rPr lang="en-US" sz="2000" dirty="0">
                <a:solidFill>
                  <a:schemeClr val="accent2">
                    <a:lumMod val="50000"/>
                  </a:schemeClr>
                </a:solidFill>
                <a:ea typeface="+mn-lt"/>
                <a:cs typeface="+mn-lt"/>
              </a:rPr>
              <a:t>KC Cross: </a:t>
            </a:r>
            <a:r>
              <a:rPr lang="en-US" sz="2000" dirty="0">
                <a:solidFill>
                  <a:schemeClr val="accent2">
                    <a:lumMod val="50000"/>
                  </a:schemeClr>
                </a:solidFill>
                <a:ea typeface="+mn-lt"/>
                <a:cs typeface="+mn-lt"/>
                <a:hlinkClick r:id="rId4"/>
              </a:rPr>
              <a:t>https://github.com/KCCross</a:t>
            </a:r>
            <a:r>
              <a:rPr lang="en-US" sz="2000" dirty="0">
                <a:solidFill>
                  <a:schemeClr val="accent2">
                    <a:lumMod val="50000"/>
                  </a:schemeClr>
                </a:solidFill>
                <a:ea typeface="+mn-lt"/>
                <a:cs typeface="+mn-lt"/>
              </a:rPr>
              <a:t> </a:t>
            </a:r>
          </a:p>
          <a:p>
            <a:pPr marL="285750" indent="-285750"/>
            <a:endParaRPr lang="en-US" sz="2000" dirty="0">
              <a:solidFill>
                <a:schemeClr val="accent2">
                  <a:lumMod val="50000"/>
                </a:schemeClr>
              </a:solidFill>
              <a:ea typeface="+mn-lt"/>
              <a:cs typeface="+mn-lt"/>
            </a:endParaRPr>
          </a:p>
          <a:p>
            <a:pPr marL="0" indent="0">
              <a:buNone/>
            </a:pPr>
            <a:r>
              <a:rPr lang="en-US" sz="2000" dirty="0">
                <a:solidFill>
                  <a:schemeClr val="accent2">
                    <a:lumMod val="50000"/>
                  </a:schemeClr>
                </a:solidFill>
                <a:ea typeface="+mn-lt"/>
                <a:cs typeface="+mn-lt"/>
              </a:rPr>
              <a:t>Resources:</a:t>
            </a:r>
          </a:p>
          <a:p>
            <a:pPr marL="0" indent="0">
              <a:buNone/>
            </a:pPr>
            <a:r>
              <a:rPr lang="en-US" sz="2000" dirty="0">
                <a:solidFill>
                  <a:schemeClr val="accent2">
                    <a:lumMod val="50000"/>
                  </a:schemeClr>
                </a:solidFill>
                <a:ea typeface="+mn-lt"/>
                <a:cs typeface="+mn-lt"/>
              </a:rPr>
              <a:t>GitHub API: </a:t>
            </a:r>
            <a:r>
              <a:rPr lang="en-US" sz="2000" dirty="0">
                <a:ea typeface="+mn-lt"/>
                <a:cs typeface="+mn-lt"/>
                <a:hlinkClick r:id="rId5"/>
              </a:rPr>
              <a:t>https://developer.github.com/v3/</a:t>
            </a:r>
          </a:p>
          <a:p>
            <a:pPr marL="0" indent="0">
              <a:buNone/>
            </a:pPr>
            <a:r>
              <a:rPr lang="en-US" sz="2000" dirty="0">
                <a:ea typeface="+mn-lt"/>
                <a:cs typeface="+mn-lt"/>
              </a:rPr>
              <a:t>Azure Functions Docs: </a:t>
            </a:r>
            <a:r>
              <a:rPr lang="en-US" sz="2000" dirty="0">
                <a:ea typeface="+mn-lt"/>
                <a:cs typeface="+mn-lt"/>
                <a:hlinkClick r:id="rId6"/>
              </a:rPr>
              <a:t>https://docs.microsoft.com/en-us/azure/azure-functions/</a:t>
            </a:r>
          </a:p>
          <a:p>
            <a:pPr marL="0" indent="0">
              <a:buNone/>
            </a:pPr>
            <a:r>
              <a:rPr lang="en-US" sz="2000" dirty="0">
                <a:ea typeface="+mn-lt"/>
                <a:cs typeface="+mn-lt"/>
              </a:rPr>
              <a:t>Azure Queues Docs: </a:t>
            </a:r>
            <a:r>
              <a:rPr lang="en-US" sz="2000" dirty="0">
                <a:ea typeface="+mn-lt"/>
                <a:cs typeface="+mn-lt"/>
                <a:hlinkClick r:id="rId7"/>
              </a:rPr>
              <a:t>https://docs.microsoft.com/en-us/azure/storage/queues/storage-queues-introduction</a:t>
            </a:r>
            <a:endParaRPr lang="en-US" sz="2000" dirty="0">
              <a:ea typeface="+mn-lt"/>
              <a:cs typeface="+mn-lt"/>
            </a:endParaRPr>
          </a:p>
        </p:txBody>
      </p:sp>
    </p:spTree>
    <p:extLst>
      <p:ext uri="{BB962C8B-B14F-4D97-AF65-F5344CB8AC3E}">
        <p14:creationId xmlns:p14="http://schemas.microsoft.com/office/powerpoint/2010/main" val="290777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1519-5ED4-4122-A5BC-8FB7D44748E8}"/>
              </a:ext>
            </a:extLst>
          </p:cNvPr>
          <p:cNvSpPr>
            <a:spLocks noGrp="1"/>
          </p:cNvSpPr>
          <p:nvPr>
            <p:ph type="title"/>
          </p:nvPr>
        </p:nvSpPr>
        <p:spPr/>
        <p:txBody>
          <a:bodyPr/>
          <a:lstStyle/>
          <a:p>
            <a:r>
              <a:rPr lang="en-US" dirty="0"/>
              <a:t>Extra </a:t>
            </a:r>
            <a:r>
              <a:rPr lang="en-US" dirty="0" err="1"/>
              <a:t>TidBit</a:t>
            </a:r>
            <a:r>
              <a:rPr lang="en-US" dirty="0"/>
              <a:t>: </a:t>
            </a:r>
            <a:r>
              <a:rPr lang="en-US" dirty="0" err="1"/>
              <a:t>nGROK</a:t>
            </a:r>
          </a:p>
        </p:txBody>
      </p:sp>
      <p:sp>
        <p:nvSpPr>
          <p:cNvPr id="3" name="Content Placeholder 2">
            <a:extLst>
              <a:ext uri="{FF2B5EF4-FFF2-40B4-BE49-F238E27FC236}">
                <a16:creationId xmlns:a16="http://schemas.microsoft.com/office/drawing/2014/main" id="{82E6AB4E-81FA-4209-8BD6-89D9202470F3}"/>
              </a:ext>
            </a:extLst>
          </p:cNvPr>
          <p:cNvSpPr>
            <a:spLocks noGrp="1"/>
          </p:cNvSpPr>
          <p:nvPr>
            <p:ph idx="1"/>
          </p:nvPr>
        </p:nvSpPr>
        <p:spPr>
          <a:xfrm>
            <a:off x="581192" y="2180496"/>
            <a:ext cx="11029615" cy="1943056"/>
          </a:xfrm>
        </p:spPr>
        <p:txBody>
          <a:bodyPr/>
          <a:lstStyle/>
          <a:p>
            <a:pPr marL="0" indent="0">
              <a:buNone/>
            </a:pPr>
            <a:r>
              <a:rPr lang="en-US" dirty="0" err="1"/>
              <a:t>Ngrok</a:t>
            </a:r>
            <a:r>
              <a:rPr lang="en-US" dirty="0"/>
              <a:t> (</a:t>
            </a:r>
            <a:r>
              <a:rPr lang="en-US" dirty="0">
                <a:ea typeface="+mn-lt"/>
                <a:cs typeface="+mn-lt"/>
                <a:hlinkClick r:id="rId2"/>
              </a:rPr>
              <a:t>https://ngrok.com/</a:t>
            </a:r>
            <a:r>
              <a:rPr lang="en-US" dirty="0">
                <a:ea typeface="+mn-lt"/>
                <a:cs typeface="+mn-lt"/>
              </a:rPr>
              <a:t>) is a fantastic tool for hackathons. It can expose your server running on localhost to a public endpoint which can be reached by other computers, phones, and even services like GitHub!</a:t>
            </a:r>
            <a:endParaRPr lang="en-US" dirty="0"/>
          </a:p>
          <a:p>
            <a:pPr marL="0" indent="0">
              <a:buNone/>
            </a:pPr>
            <a:r>
              <a:rPr lang="en-US" dirty="0">
                <a:ea typeface="+mn-lt"/>
                <a:cs typeface="+mn-lt"/>
              </a:rPr>
              <a:t>Here's how we used it with Publish Scheduler:</a:t>
            </a:r>
          </a:p>
          <a:p>
            <a:pPr marL="285750" indent="-285750"/>
            <a:r>
              <a:rPr lang="en-US" dirty="0">
                <a:ea typeface="+mn-lt"/>
                <a:cs typeface="+mn-lt"/>
              </a:rPr>
              <a:t>"Prod" webhook goes to Azure Functions</a:t>
            </a:r>
          </a:p>
          <a:p>
            <a:pPr marL="285750" indent="-285750"/>
            <a:r>
              <a:rPr lang="en-US" dirty="0">
                <a:ea typeface="+mn-lt"/>
                <a:cs typeface="+mn-lt"/>
              </a:rPr>
              <a:t>"Test" webhook goes to </a:t>
            </a:r>
            <a:r>
              <a:rPr lang="en-US" dirty="0" err="1">
                <a:ea typeface="+mn-lt"/>
                <a:cs typeface="+mn-lt"/>
              </a:rPr>
              <a:t>Ngrok</a:t>
            </a:r>
            <a:r>
              <a:rPr lang="en-US" dirty="0">
                <a:ea typeface="+mn-lt"/>
                <a:cs typeface="+mn-lt"/>
              </a:rPr>
              <a:t>, which goes to our dev machine for debugging locally</a:t>
            </a:r>
          </a:p>
        </p:txBody>
      </p:sp>
      <p:pic>
        <p:nvPicPr>
          <p:cNvPr id="4" name="Picture 4" descr="Screenshot showing list of GitHub apps, one connected to azure functions, one connected to ngrok">
            <a:extLst>
              <a:ext uri="{FF2B5EF4-FFF2-40B4-BE49-F238E27FC236}">
                <a16:creationId xmlns:a16="http://schemas.microsoft.com/office/drawing/2014/main" id="{13B306DD-7B91-4DD3-96B0-7784666326B4}"/>
              </a:ext>
            </a:extLst>
          </p:cNvPr>
          <p:cNvPicPr>
            <a:picLocks noChangeAspect="1"/>
          </p:cNvPicPr>
          <p:nvPr/>
        </p:nvPicPr>
        <p:blipFill>
          <a:blip r:embed="rId3"/>
          <a:stretch>
            <a:fillRect/>
          </a:stretch>
        </p:blipFill>
        <p:spPr>
          <a:xfrm>
            <a:off x="7606421" y="4341565"/>
            <a:ext cx="4289833" cy="2294197"/>
          </a:xfrm>
          <a:prstGeom prst="rect">
            <a:avLst/>
          </a:prstGeom>
        </p:spPr>
      </p:pic>
      <p:pic>
        <p:nvPicPr>
          <p:cNvPr id="6" name="Picture 6" descr="Diagram showing how prod and test talked to their different webhooks">
            <a:extLst>
              <a:ext uri="{FF2B5EF4-FFF2-40B4-BE49-F238E27FC236}">
                <a16:creationId xmlns:a16="http://schemas.microsoft.com/office/drawing/2014/main" id="{79D6671C-27BA-480A-8D01-D9B32FCE564C}"/>
              </a:ext>
            </a:extLst>
          </p:cNvPr>
          <p:cNvPicPr>
            <a:picLocks noChangeAspect="1"/>
          </p:cNvPicPr>
          <p:nvPr/>
        </p:nvPicPr>
        <p:blipFill>
          <a:blip r:embed="rId4"/>
          <a:stretch>
            <a:fillRect/>
          </a:stretch>
        </p:blipFill>
        <p:spPr>
          <a:xfrm>
            <a:off x="469271" y="4210116"/>
            <a:ext cx="4976388" cy="2587273"/>
          </a:xfrm>
          <a:prstGeom prst="rect">
            <a:avLst/>
          </a:prstGeom>
        </p:spPr>
      </p:pic>
    </p:spTree>
    <p:extLst>
      <p:ext uri="{BB962C8B-B14F-4D97-AF65-F5344CB8AC3E}">
        <p14:creationId xmlns:p14="http://schemas.microsoft.com/office/powerpoint/2010/main" val="345164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72">
            <a:extLst>
              <a:ext uri="{FF2B5EF4-FFF2-40B4-BE49-F238E27FC236}">
                <a16:creationId xmlns:a16="http://schemas.microsoft.com/office/drawing/2014/main" id="{58E36F82-D563-4270-AD14-9DAD4BE22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74479-C402-4533-8F4F-1D4D71191C54}"/>
              </a:ext>
            </a:extLst>
          </p:cNvPr>
          <p:cNvSpPr>
            <a:spLocks noGrp="1"/>
          </p:cNvSpPr>
          <p:nvPr>
            <p:ph type="title"/>
          </p:nvPr>
        </p:nvSpPr>
        <p:spPr>
          <a:xfrm>
            <a:off x="581192" y="702156"/>
            <a:ext cx="3475915" cy="1013800"/>
          </a:xfrm>
        </p:spPr>
        <p:txBody>
          <a:bodyPr>
            <a:normAutofit/>
          </a:bodyPr>
          <a:lstStyle/>
          <a:p>
            <a:r>
              <a:rPr lang="en-US">
                <a:solidFill>
                  <a:schemeClr val="tx1">
                    <a:lumMod val="75000"/>
                    <a:lumOff val="25000"/>
                  </a:schemeClr>
                </a:solidFill>
              </a:rPr>
              <a:t>Context</a:t>
            </a:r>
          </a:p>
        </p:txBody>
      </p:sp>
      <p:sp>
        <p:nvSpPr>
          <p:cNvPr id="1043" name="Rectangle 74">
            <a:extLst>
              <a:ext uri="{FF2B5EF4-FFF2-40B4-BE49-F238E27FC236}">
                <a16:creationId xmlns:a16="http://schemas.microsoft.com/office/drawing/2014/main" id="{E4D0A6E8-45CE-4F94-B6F3-661843647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4" name="Rectangle 76">
            <a:extLst>
              <a:ext uri="{FF2B5EF4-FFF2-40B4-BE49-F238E27FC236}">
                <a16:creationId xmlns:a16="http://schemas.microsoft.com/office/drawing/2014/main" id="{E186C76C-7C36-49CD-B1FB-3934C4E6D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45" name="Rectangle 78">
            <a:extLst>
              <a:ext uri="{FF2B5EF4-FFF2-40B4-BE49-F238E27FC236}">
                <a16:creationId xmlns:a16="http://schemas.microsoft.com/office/drawing/2014/main" id="{7DF61F7D-0AFB-4017-959A-667C4EEF3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2E165E-BCE3-4078-B898-F361A2359F45}"/>
              </a:ext>
            </a:extLst>
          </p:cNvPr>
          <p:cNvSpPr>
            <a:spLocks noGrp="1"/>
          </p:cNvSpPr>
          <p:nvPr>
            <p:ph idx="1"/>
          </p:nvPr>
        </p:nvSpPr>
        <p:spPr>
          <a:xfrm>
            <a:off x="581192" y="2180496"/>
            <a:ext cx="3475915" cy="3678303"/>
          </a:xfrm>
        </p:spPr>
        <p:txBody>
          <a:bodyPr>
            <a:normAutofit/>
          </a:bodyPr>
          <a:lstStyle/>
          <a:p>
            <a:pPr marL="0" indent="0">
              <a:buNone/>
            </a:pPr>
            <a:r>
              <a:rPr lang="en-US">
                <a:solidFill>
                  <a:schemeClr val="tx1"/>
                </a:solidFill>
              </a:rPr>
              <a:t>Microsoft hosts an annual week-long hackathon where employees are encouraged to work on whatever interests them.</a:t>
            </a:r>
          </a:p>
          <a:p>
            <a:pPr marL="0" indent="0">
              <a:buNone/>
            </a:pPr>
            <a:r>
              <a:rPr lang="en-US">
                <a:solidFill>
                  <a:schemeClr val="tx1"/>
                </a:solidFill>
              </a:rPr>
              <a:t>Some of these projects turn into real products, the best example of this is the Xbox Adaptive Controller:</a:t>
            </a:r>
          </a:p>
        </p:txBody>
      </p:sp>
      <p:pic>
        <p:nvPicPr>
          <p:cNvPr id="6" name="Picture 6" descr="A picture containing indoor, table, counter, covered&#10;&#10;Description generated with very high confidence">
            <a:extLst>
              <a:ext uri="{FF2B5EF4-FFF2-40B4-BE49-F238E27FC236}">
                <a16:creationId xmlns:a16="http://schemas.microsoft.com/office/drawing/2014/main" id="{4A2F5097-94E7-4580-9431-9D3115F41C28}"/>
              </a:ext>
            </a:extLst>
          </p:cNvPr>
          <p:cNvPicPr>
            <a:picLocks noChangeAspect="1"/>
          </p:cNvPicPr>
          <p:nvPr/>
        </p:nvPicPr>
        <p:blipFill rotWithShape="1">
          <a:blip r:embed="rId4"/>
          <a:srcRect r="3761" b="-1"/>
          <a:stretch/>
        </p:blipFill>
        <p:spPr>
          <a:xfrm rot="16200000">
            <a:off x="6233418" y="-1362949"/>
            <a:ext cx="3520440" cy="7503638"/>
          </a:xfrm>
          <a:prstGeom prst="rect">
            <a:avLst/>
          </a:prstGeom>
        </p:spPr>
      </p:pic>
      <p:pic>
        <p:nvPicPr>
          <p:cNvPr id="1028" name="Picture 4" descr="Side view of the Xbox Adaptive Controller and the ports on the Controller">
            <a:extLst>
              <a:ext uri="{FF2B5EF4-FFF2-40B4-BE49-F238E27FC236}">
                <a16:creationId xmlns:a16="http://schemas.microsoft.com/office/drawing/2014/main" id="{F4255318-8D10-41FB-8A60-633FE7A81B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456" r="15706" b="-3"/>
          <a:stretch/>
        </p:blipFill>
        <p:spPr bwMode="auto">
          <a:xfrm>
            <a:off x="4245215" y="4233673"/>
            <a:ext cx="3699935" cy="2140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group of people in a field&#10;&#10;Description generated with very high confidence">
            <a:extLst>
              <a:ext uri="{FF2B5EF4-FFF2-40B4-BE49-F238E27FC236}">
                <a16:creationId xmlns:a16="http://schemas.microsoft.com/office/drawing/2014/main" id="{E75BC88F-1F1C-4ACB-8608-C44B7FD8F968}"/>
              </a:ext>
            </a:extLst>
          </p:cNvPr>
          <p:cNvPicPr>
            <a:picLocks noChangeAspect="1"/>
          </p:cNvPicPr>
          <p:nvPr/>
        </p:nvPicPr>
        <p:blipFill rotWithShape="1">
          <a:blip r:embed="rId6"/>
          <a:srcRect t="6974" r="-3" b="15899"/>
          <a:stretch/>
        </p:blipFill>
        <p:spPr>
          <a:xfrm>
            <a:off x="8045236" y="4233672"/>
            <a:ext cx="3700115" cy="2140276"/>
          </a:xfrm>
          <a:prstGeom prst="rect">
            <a:avLst/>
          </a:prstGeom>
        </p:spPr>
      </p:pic>
      <p:sp>
        <p:nvSpPr>
          <p:cNvPr id="5" name="Slide Number Placeholder 4">
            <a:extLst>
              <a:ext uri="{FF2B5EF4-FFF2-40B4-BE49-F238E27FC236}">
                <a16:creationId xmlns:a16="http://schemas.microsoft.com/office/drawing/2014/main" id="{958B1B67-8F08-4EF3-8E43-9202A91D096B}"/>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3</a:t>
            </a:fld>
            <a:endParaRPr lang="en-US"/>
          </a:p>
        </p:txBody>
      </p:sp>
    </p:spTree>
    <p:extLst>
      <p:ext uri="{BB962C8B-B14F-4D97-AF65-F5344CB8AC3E}">
        <p14:creationId xmlns:p14="http://schemas.microsoft.com/office/powerpoint/2010/main" val="423279399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2464-61C4-4D2B-8AD7-8DA1EA0EE1D4}"/>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81248EA8-65AA-4E54-A307-1167DB662653}"/>
              </a:ext>
            </a:extLst>
          </p:cNvPr>
          <p:cNvSpPr>
            <a:spLocks noGrp="1"/>
          </p:cNvSpPr>
          <p:nvPr>
            <p:ph idx="1"/>
          </p:nvPr>
        </p:nvSpPr>
        <p:spPr>
          <a:xfrm>
            <a:off x="581192" y="2180496"/>
            <a:ext cx="6207535" cy="4305832"/>
          </a:xfrm>
        </p:spPr>
        <p:txBody>
          <a:bodyPr/>
          <a:lstStyle/>
          <a:p>
            <a:pPr marL="0" indent="0">
              <a:buNone/>
            </a:pPr>
            <a:r>
              <a:rPr lang="en-US" dirty="0"/>
              <a:t>I teamed up with some technical writers in the team behind docs.microsoft.com, which is the documentation site for all things Microsoft.</a:t>
            </a:r>
          </a:p>
          <a:p>
            <a:pPr marL="305435" indent="-305435"/>
            <a:r>
              <a:rPr lang="en-US" dirty="0"/>
              <a:t>They use GitHub repos to maintain their documentation.</a:t>
            </a:r>
          </a:p>
          <a:p>
            <a:pPr marL="629920" lvl="1" indent="-305435"/>
            <a:r>
              <a:rPr lang="en-US" dirty="0"/>
              <a:t>GitHub Actions wasn't out yet.</a:t>
            </a:r>
          </a:p>
          <a:p>
            <a:pPr marL="305435" indent="-305435"/>
            <a:r>
              <a:rPr lang="en-US" dirty="0"/>
              <a:t>When changes are merged to master, they are automatically deployed.</a:t>
            </a:r>
          </a:p>
          <a:p>
            <a:pPr marL="305435" indent="-305435"/>
            <a:r>
              <a:rPr lang="en-US" dirty="0"/>
              <a:t>There’s no way for them to “hold” content until a specific time/date.</a:t>
            </a:r>
          </a:p>
          <a:p>
            <a:pPr marL="629920" lvl="1" indent="-305435"/>
            <a:r>
              <a:rPr lang="en-US" dirty="0"/>
              <a:t>A PR that’s hours to months old could easily be forgotten.</a:t>
            </a:r>
          </a:p>
          <a:p>
            <a:pPr marL="629920" lvl="1" indent="-305435"/>
            <a:r>
              <a:rPr lang="en-US" dirty="0"/>
              <a:t>Nobody wants to merge a PR outside of business hours.</a:t>
            </a:r>
          </a:p>
        </p:txBody>
      </p:sp>
      <p:pic>
        <p:nvPicPr>
          <p:cNvPr id="4" name="Picture 3">
            <a:extLst>
              <a:ext uri="{FF2B5EF4-FFF2-40B4-BE49-F238E27FC236}">
                <a16:creationId xmlns:a16="http://schemas.microsoft.com/office/drawing/2014/main" id="{FB41D88D-5E53-4C20-A43B-9E9761E6B7F2}"/>
              </a:ext>
            </a:extLst>
          </p:cNvPr>
          <p:cNvPicPr>
            <a:picLocks noChangeAspect="1"/>
          </p:cNvPicPr>
          <p:nvPr/>
        </p:nvPicPr>
        <p:blipFill rotWithShape="1">
          <a:blip r:embed="rId3"/>
          <a:srcRect r="32621" b="-162"/>
          <a:stretch/>
        </p:blipFill>
        <p:spPr>
          <a:xfrm>
            <a:off x="6788727" y="1955695"/>
            <a:ext cx="5236147" cy="4659232"/>
          </a:xfrm>
          <a:prstGeom prst="rect">
            <a:avLst/>
          </a:prstGeom>
        </p:spPr>
      </p:pic>
      <p:sp>
        <p:nvSpPr>
          <p:cNvPr id="5" name="Slide Number Placeholder 4">
            <a:extLst>
              <a:ext uri="{FF2B5EF4-FFF2-40B4-BE49-F238E27FC236}">
                <a16:creationId xmlns:a16="http://schemas.microsoft.com/office/drawing/2014/main" id="{D07493E2-9C3B-4A86-A03A-0ED4DBF9E65F}"/>
              </a:ext>
            </a:extLst>
          </p:cNvPr>
          <p:cNvSpPr>
            <a:spLocks noGrp="1"/>
          </p:cNvSpPr>
          <p:nvPr>
            <p:ph type="sldNum" sz="quarter" idx="12"/>
          </p:nvPr>
        </p:nvSpPr>
        <p:spPr/>
        <p:txBody>
          <a:bodyPr/>
          <a:lstStyle/>
          <a:p>
            <a:fld id="{CCD7DF6A-B1F1-4891-86EC-6CE40936FD90}" type="slidenum">
              <a:rPr lang="en-US" smtClean="0"/>
              <a:t>4</a:t>
            </a:fld>
            <a:endParaRPr lang="en-US"/>
          </a:p>
        </p:txBody>
      </p:sp>
    </p:spTree>
    <p:extLst>
      <p:ext uri="{BB962C8B-B14F-4D97-AF65-F5344CB8AC3E}">
        <p14:creationId xmlns:p14="http://schemas.microsoft.com/office/powerpoint/2010/main" val="233355274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ABFC-B2CB-4B7F-94C0-7553C4C57557}"/>
              </a:ext>
            </a:extLst>
          </p:cNvPr>
          <p:cNvSpPr>
            <a:spLocks noGrp="1"/>
          </p:cNvSpPr>
          <p:nvPr>
            <p:ph type="title"/>
          </p:nvPr>
        </p:nvSpPr>
        <p:spPr/>
        <p:txBody>
          <a:bodyPr/>
          <a:lstStyle/>
          <a:p>
            <a:r>
              <a:rPr lang="en-US"/>
              <a:t>Meet Publishing Scheduler</a:t>
            </a:r>
          </a:p>
        </p:txBody>
      </p:sp>
      <p:pic>
        <p:nvPicPr>
          <p:cNvPr id="2050" name="Picture 2" descr="project-image">
            <a:extLst>
              <a:ext uri="{FF2B5EF4-FFF2-40B4-BE49-F238E27FC236}">
                <a16:creationId xmlns:a16="http://schemas.microsoft.com/office/drawing/2014/main" id="{92FC48F8-E7D6-4635-8257-E2455001C0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116309" y="2409825"/>
            <a:ext cx="3201429" cy="3678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CC76C5-3C9E-43A3-BE48-B116231E4BE3}"/>
              </a:ext>
            </a:extLst>
          </p:cNvPr>
          <p:cNvSpPr txBox="1"/>
          <p:nvPr/>
        </p:nvSpPr>
        <p:spPr>
          <a:xfrm>
            <a:off x="588579" y="1881352"/>
            <a:ext cx="6327228" cy="1477328"/>
          </a:xfrm>
          <a:prstGeom prst="rect">
            <a:avLst/>
          </a:prstGeom>
          <a:noFill/>
        </p:spPr>
        <p:txBody>
          <a:bodyPr wrap="square" rtlCol="0">
            <a:spAutoFit/>
          </a:bodyPr>
          <a:lstStyle/>
          <a:p>
            <a:r>
              <a:rPr lang="en-US"/>
              <a:t>Publishing Scheduler is a GitHub App that can merge pre-approved Pull Requests at any time.</a:t>
            </a:r>
          </a:p>
          <a:p>
            <a:endParaRPr lang="en-US"/>
          </a:p>
          <a:p>
            <a:r>
              <a:rPr lang="en-US"/>
              <a:t>Add it to your repo, and leave this comment in any approved Pull Request:</a:t>
            </a:r>
          </a:p>
        </p:txBody>
      </p:sp>
      <p:pic>
        <p:nvPicPr>
          <p:cNvPr id="8" name="Picture 7">
            <a:extLst>
              <a:ext uri="{FF2B5EF4-FFF2-40B4-BE49-F238E27FC236}">
                <a16:creationId xmlns:a16="http://schemas.microsoft.com/office/drawing/2014/main" id="{6D9B3BE4-F28D-4A0C-97D0-974B0CFF05B5}"/>
              </a:ext>
            </a:extLst>
          </p:cNvPr>
          <p:cNvPicPr>
            <a:picLocks noChangeAspect="1"/>
          </p:cNvPicPr>
          <p:nvPr/>
        </p:nvPicPr>
        <p:blipFill>
          <a:blip r:embed="rId3"/>
          <a:stretch>
            <a:fillRect/>
          </a:stretch>
        </p:blipFill>
        <p:spPr>
          <a:xfrm>
            <a:off x="280160" y="3358680"/>
            <a:ext cx="7154273" cy="2524477"/>
          </a:xfrm>
          <a:prstGeom prst="rect">
            <a:avLst/>
          </a:prstGeom>
        </p:spPr>
      </p:pic>
      <p:pic>
        <p:nvPicPr>
          <p:cNvPr id="9" name="Picture 8">
            <a:extLst>
              <a:ext uri="{FF2B5EF4-FFF2-40B4-BE49-F238E27FC236}">
                <a16:creationId xmlns:a16="http://schemas.microsoft.com/office/drawing/2014/main" id="{91521A16-56D6-4F35-8379-9F216B121272}"/>
              </a:ext>
            </a:extLst>
          </p:cNvPr>
          <p:cNvPicPr>
            <a:picLocks noChangeAspect="1"/>
          </p:cNvPicPr>
          <p:nvPr/>
        </p:nvPicPr>
        <p:blipFill>
          <a:blip r:embed="rId4"/>
          <a:stretch>
            <a:fillRect/>
          </a:stretch>
        </p:blipFill>
        <p:spPr>
          <a:xfrm>
            <a:off x="775989" y="5883157"/>
            <a:ext cx="4782217" cy="876422"/>
          </a:xfrm>
          <a:prstGeom prst="rect">
            <a:avLst/>
          </a:prstGeom>
        </p:spPr>
      </p:pic>
      <p:sp>
        <p:nvSpPr>
          <p:cNvPr id="3" name="TextBox 2">
            <a:extLst>
              <a:ext uri="{FF2B5EF4-FFF2-40B4-BE49-F238E27FC236}">
                <a16:creationId xmlns:a16="http://schemas.microsoft.com/office/drawing/2014/main" id="{37FA3F03-15E6-4517-A852-B1E8E4D2ED17}"/>
              </a:ext>
            </a:extLst>
          </p:cNvPr>
          <p:cNvSpPr txBox="1"/>
          <p:nvPr/>
        </p:nvSpPr>
        <p:spPr>
          <a:xfrm>
            <a:off x="5373232" y="599942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 gets merged by the bot in the future!</a:t>
            </a:r>
          </a:p>
        </p:txBody>
      </p:sp>
      <p:sp>
        <p:nvSpPr>
          <p:cNvPr id="4" name="Slide Number Placeholder 3">
            <a:extLst>
              <a:ext uri="{FF2B5EF4-FFF2-40B4-BE49-F238E27FC236}">
                <a16:creationId xmlns:a16="http://schemas.microsoft.com/office/drawing/2014/main" id="{11AE816E-E3A6-4511-A520-6AC6D165EF29}"/>
              </a:ext>
            </a:extLst>
          </p:cNvPr>
          <p:cNvSpPr>
            <a:spLocks noGrp="1"/>
          </p:cNvSpPr>
          <p:nvPr>
            <p:ph type="sldNum" sz="quarter" idx="12"/>
          </p:nvPr>
        </p:nvSpPr>
        <p:spPr/>
        <p:txBody>
          <a:bodyPr/>
          <a:lstStyle/>
          <a:p>
            <a:fld id="{CCD7DF6A-B1F1-4891-86EC-6CE40936FD90}" type="slidenum">
              <a:rPr lang="en-US" smtClean="0"/>
              <a:t>5</a:t>
            </a:fld>
            <a:endParaRPr lang="en-US"/>
          </a:p>
        </p:txBody>
      </p:sp>
    </p:spTree>
    <p:extLst>
      <p:ext uri="{BB962C8B-B14F-4D97-AF65-F5344CB8AC3E}">
        <p14:creationId xmlns:p14="http://schemas.microsoft.com/office/powerpoint/2010/main" val="101082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227C-13F7-4C7D-94B0-C5DB9FC22C9C}"/>
              </a:ext>
            </a:extLst>
          </p:cNvPr>
          <p:cNvSpPr>
            <a:spLocks noGrp="1"/>
          </p:cNvSpPr>
          <p:nvPr>
            <p:ph type="title"/>
          </p:nvPr>
        </p:nvSpPr>
        <p:spPr/>
        <p:txBody>
          <a:bodyPr/>
          <a:lstStyle/>
          <a:p>
            <a:r>
              <a:rPr lang="en-US"/>
              <a:t>How do we build GitHub apps?</a:t>
            </a:r>
          </a:p>
        </p:txBody>
      </p:sp>
      <p:sp>
        <p:nvSpPr>
          <p:cNvPr id="5" name="TextBox 4">
            <a:extLst>
              <a:ext uri="{FF2B5EF4-FFF2-40B4-BE49-F238E27FC236}">
                <a16:creationId xmlns:a16="http://schemas.microsoft.com/office/drawing/2014/main" id="{D520BA2B-8FE1-4A8F-998D-8B17AEE2B0E7}"/>
              </a:ext>
            </a:extLst>
          </p:cNvPr>
          <p:cNvSpPr txBox="1"/>
          <p:nvPr/>
        </p:nvSpPr>
        <p:spPr>
          <a:xfrm>
            <a:off x="810767" y="1902306"/>
            <a:ext cx="10909936" cy="2308324"/>
          </a:xfrm>
          <a:prstGeom prst="rect">
            <a:avLst/>
          </a:prstGeom>
          <a:noFill/>
        </p:spPr>
        <p:txBody>
          <a:bodyPr wrap="square" rtlCol="0" anchor="t">
            <a:spAutoFit/>
          </a:bodyPr>
          <a:lstStyle/>
          <a:p>
            <a:r>
              <a:rPr lang="en-US"/>
              <a:t>GitHub offers a REST API that allows developers to build apps with it.</a:t>
            </a:r>
          </a:p>
          <a:p>
            <a:endParaRPr lang="en-US"/>
          </a:p>
          <a:p>
            <a:r>
              <a:rPr lang="en-US"/>
              <a:t>When your service talks to GitHub, you send it a HTTP request.</a:t>
            </a:r>
          </a:p>
          <a:p>
            <a:r>
              <a:rPr lang="en-US"/>
              <a:t>When GitHub talks to you, it sends you a HTTP request (these are called webhooks).</a:t>
            </a:r>
          </a:p>
          <a:p>
            <a:endParaRPr lang="en-US"/>
          </a:p>
          <a:p>
            <a:r>
              <a:rPr lang="en-US"/>
              <a:t>An API using webhooks is effective, since GitHub can directly notify your service about events when they happen.</a:t>
            </a:r>
          </a:p>
          <a:p>
            <a:pPr marL="285750" indent="-285750">
              <a:buFont typeface="Arial" panose="020B0604020202020204" pitchFamily="34" charset="0"/>
              <a:buChar char="•"/>
            </a:pPr>
            <a:r>
              <a:rPr lang="en-US"/>
              <a:t>Pro: No polling required!</a:t>
            </a:r>
          </a:p>
          <a:p>
            <a:pPr marL="285750" indent="-285750">
              <a:buFont typeface="Arial" panose="020B0604020202020204" pitchFamily="34" charset="0"/>
              <a:buChar char="•"/>
            </a:pPr>
            <a:r>
              <a:rPr lang="en-US"/>
              <a:t>Con: Requires that you have a server that GitHub can reach.</a:t>
            </a:r>
          </a:p>
        </p:txBody>
      </p:sp>
      <p:sp>
        <p:nvSpPr>
          <p:cNvPr id="3" name="TextBox 2">
            <a:extLst>
              <a:ext uri="{FF2B5EF4-FFF2-40B4-BE49-F238E27FC236}">
                <a16:creationId xmlns:a16="http://schemas.microsoft.com/office/drawing/2014/main" id="{5F49A827-B64D-4AB4-AA58-093664F80603}"/>
              </a:ext>
            </a:extLst>
          </p:cNvPr>
          <p:cNvSpPr txBox="1"/>
          <p:nvPr/>
        </p:nvSpPr>
        <p:spPr>
          <a:xfrm>
            <a:off x="350791" y="6050009"/>
            <a:ext cx="4168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https://developer.github.com/webhooks/</a:t>
            </a:r>
            <a:endParaRPr lang="en-US"/>
          </a:p>
        </p:txBody>
      </p:sp>
      <p:sp>
        <p:nvSpPr>
          <p:cNvPr id="6" name="Slide Number Placeholder 5">
            <a:extLst>
              <a:ext uri="{FF2B5EF4-FFF2-40B4-BE49-F238E27FC236}">
                <a16:creationId xmlns:a16="http://schemas.microsoft.com/office/drawing/2014/main" id="{AFB7E584-C077-4B9F-8972-724DD9C06E1D}"/>
              </a:ext>
            </a:extLst>
          </p:cNvPr>
          <p:cNvSpPr>
            <a:spLocks noGrp="1"/>
          </p:cNvSpPr>
          <p:nvPr>
            <p:ph type="sldNum" sz="quarter" idx="12"/>
          </p:nvPr>
        </p:nvSpPr>
        <p:spPr/>
        <p:txBody>
          <a:bodyPr/>
          <a:lstStyle/>
          <a:p>
            <a:fld id="{CCD7DF6A-B1F1-4891-86EC-6CE40936FD90}" type="slidenum">
              <a:rPr lang="en-US" smtClean="0"/>
              <a:t>6</a:t>
            </a:fld>
            <a:endParaRPr lang="en-US"/>
          </a:p>
        </p:txBody>
      </p:sp>
      <p:pic>
        <p:nvPicPr>
          <p:cNvPr id="4" name="Picture 6" descr="Diagram showing how our function is notified about user actions through the GitHub API POSTing us a webhook.">
            <a:extLst>
              <a:ext uri="{FF2B5EF4-FFF2-40B4-BE49-F238E27FC236}">
                <a16:creationId xmlns:a16="http://schemas.microsoft.com/office/drawing/2014/main" id="{53AA8735-400F-44F3-B8AD-299B27906F27}"/>
              </a:ext>
            </a:extLst>
          </p:cNvPr>
          <p:cNvPicPr>
            <a:picLocks noChangeAspect="1"/>
          </p:cNvPicPr>
          <p:nvPr/>
        </p:nvPicPr>
        <p:blipFill>
          <a:blip r:embed="rId5"/>
          <a:stretch>
            <a:fillRect/>
          </a:stretch>
        </p:blipFill>
        <p:spPr>
          <a:xfrm>
            <a:off x="3230579" y="4209389"/>
            <a:ext cx="8612863" cy="1932351"/>
          </a:xfrm>
          <a:prstGeom prst="rect">
            <a:avLst/>
          </a:prstGeom>
        </p:spPr>
      </p:pic>
    </p:spTree>
    <p:extLst>
      <p:ext uri="{BB962C8B-B14F-4D97-AF65-F5344CB8AC3E}">
        <p14:creationId xmlns:p14="http://schemas.microsoft.com/office/powerpoint/2010/main" val="278400033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43D5-FCA4-4E22-B146-7043105349B2}"/>
              </a:ext>
            </a:extLst>
          </p:cNvPr>
          <p:cNvSpPr>
            <a:spLocks noGrp="1"/>
          </p:cNvSpPr>
          <p:nvPr>
            <p:ph type="title"/>
          </p:nvPr>
        </p:nvSpPr>
        <p:spPr>
          <a:xfrm>
            <a:off x="581192" y="702156"/>
            <a:ext cx="11029616" cy="1013800"/>
          </a:xfrm>
        </p:spPr>
        <p:txBody>
          <a:bodyPr>
            <a:normAutofit/>
          </a:bodyPr>
          <a:lstStyle/>
          <a:p>
            <a:r>
              <a:rPr lang="en-US"/>
              <a:t>Choosing our tools</a:t>
            </a:r>
          </a:p>
        </p:txBody>
      </p:sp>
      <p:sp>
        <p:nvSpPr>
          <p:cNvPr id="1028" name="Rectangle 70">
            <a:extLst>
              <a:ext uri="{FF2B5EF4-FFF2-40B4-BE49-F238E27FC236}">
                <a16:creationId xmlns:a16="http://schemas.microsoft.com/office/drawing/2014/main" id="{2A2327CB-1839-4A51-8B61-B95E86C56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
            <a:extLst>
              <a:ext uri="{FF2B5EF4-FFF2-40B4-BE49-F238E27FC236}">
                <a16:creationId xmlns:a16="http://schemas.microsoft.com/office/drawing/2014/main" id="{F1FF6846-C6D3-4A46-AB78-6ECFADE2B5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38" r="9617" b="2"/>
          <a:stretch/>
        </p:blipFill>
        <p:spPr bwMode="auto">
          <a:xfrm>
            <a:off x="657225" y="2361056"/>
            <a:ext cx="3305175"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CE8041-9968-4695-B853-AF397B469D67}"/>
              </a:ext>
            </a:extLst>
          </p:cNvPr>
          <p:cNvSpPr>
            <a:spLocks noGrp="1"/>
          </p:cNvSpPr>
          <p:nvPr>
            <p:ph idx="1"/>
          </p:nvPr>
        </p:nvSpPr>
        <p:spPr>
          <a:xfrm>
            <a:off x="4505325" y="2180496"/>
            <a:ext cx="7105481" cy="4045683"/>
          </a:xfrm>
        </p:spPr>
        <p:txBody>
          <a:bodyPr>
            <a:normAutofit/>
          </a:bodyPr>
          <a:lstStyle/>
          <a:p>
            <a:pPr marL="0" indent="0">
              <a:buNone/>
            </a:pPr>
            <a:r>
              <a:rPr lang="en-US"/>
              <a:t>The GitHub API is over HTTP, so it’s language/tooling agnostic.</a:t>
            </a:r>
          </a:p>
          <a:p>
            <a:pPr marL="0" indent="0">
              <a:buNone/>
            </a:pPr>
            <a:r>
              <a:rPr lang="en-US"/>
              <a:t>Here’s how my team decided on what tools to use:</a:t>
            </a:r>
          </a:p>
          <a:p>
            <a:pPr marL="305435" indent="-305435"/>
            <a:r>
              <a:rPr lang="en-US"/>
              <a:t>Most of my team uses C#</a:t>
            </a:r>
          </a:p>
          <a:p>
            <a:pPr marL="305435" indent="-305435"/>
            <a:r>
              <a:rPr lang="en-US"/>
              <a:t>GitHub has a pretty good library for C#/.NET: </a:t>
            </a:r>
            <a:r>
              <a:rPr lang="en-US" err="1"/>
              <a:t>Octokit.Net</a:t>
            </a:r>
            <a:endParaRPr lang="en-US"/>
          </a:p>
          <a:p>
            <a:pPr marL="305435" indent="-305435"/>
            <a:r>
              <a:rPr lang="en-US"/>
              <a:t>We need some web server to accept GitHub webhooks, and nothing else</a:t>
            </a:r>
          </a:p>
          <a:p>
            <a:pPr marL="305435" indent="-305435"/>
            <a:r>
              <a:rPr lang="en-US"/>
              <a:t>We expect traffic to this server to be inconsistent and infrequent</a:t>
            </a:r>
          </a:p>
        </p:txBody>
      </p:sp>
      <p:sp>
        <p:nvSpPr>
          <p:cNvPr id="4" name="Slide Number Placeholder 3">
            <a:extLst>
              <a:ext uri="{FF2B5EF4-FFF2-40B4-BE49-F238E27FC236}">
                <a16:creationId xmlns:a16="http://schemas.microsoft.com/office/drawing/2014/main" id="{11E4507C-508B-4117-8139-993E632BA37D}"/>
              </a:ext>
            </a:extLst>
          </p:cNvPr>
          <p:cNvSpPr>
            <a:spLocks noGrp="1"/>
          </p:cNvSpPr>
          <p:nvPr>
            <p:ph type="sldNum" sz="quarter" idx="12"/>
          </p:nvPr>
        </p:nvSpPr>
        <p:spPr>
          <a:xfrm>
            <a:off x="10558300" y="6400800"/>
            <a:ext cx="1052508" cy="365125"/>
          </a:xfrm>
        </p:spPr>
        <p:txBody>
          <a:bodyPr>
            <a:normAutofit/>
          </a:bodyPr>
          <a:lstStyle/>
          <a:p>
            <a:pPr>
              <a:spcAft>
                <a:spcPts val="600"/>
              </a:spcAft>
            </a:pPr>
            <a:fld id="{CCD7DF6A-B1F1-4891-86EC-6CE40936FD90}" type="slidenum">
              <a:rPr lang="en-US" smtClean="0"/>
              <a:pPr>
                <a:spcAft>
                  <a:spcPts val="600"/>
                </a:spcAft>
              </a:pPr>
              <a:t>7</a:t>
            </a:fld>
            <a:endParaRPr lang="en-US"/>
          </a:p>
        </p:txBody>
      </p:sp>
      <p:sp>
        <p:nvSpPr>
          <p:cNvPr id="6" name="TextBox 5">
            <a:extLst>
              <a:ext uri="{FF2B5EF4-FFF2-40B4-BE49-F238E27FC236}">
                <a16:creationId xmlns:a16="http://schemas.microsoft.com/office/drawing/2014/main" id="{42FBE067-3C6D-4A95-B3CE-AC8DE4227EA9}"/>
              </a:ext>
            </a:extLst>
          </p:cNvPr>
          <p:cNvSpPr txBox="1"/>
          <p:nvPr/>
        </p:nvSpPr>
        <p:spPr>
          <a:xfrm>
            <a:off x="657225" y="5645354"/>
            <a:ext cx="3305175" cy="364921"/>
          </a:xfrm>
          <a:prstGeom prst="rect">
            <a:avLst/>
          </a:prstGeom>
          <a:solidFill>
            <a:srgbClr val="000000">
              <a:alpha val="50000"/>
            </a:srgbClr>
          </a:solidFill>
          <a:ln>
            <a:noFill/>
          </a:ln>
        </p:spPr>
        <p:txBody>
          <a:bodyPr wrap="square" anchor="t">
            <a:normAutofit/>
          </a:bodyPr>
          <a:lstStyle/>
          <a:p>
            <a:pPr algn="ctr">
              <a:spcAft>
                <a:spcPts val="600"/>
              </a:spcAft>
            </a:pPr>
            <a:r>
              <a:rPr lang="en-US" sz="1400" dirty="0">
                <a:solidFill>
                  <a:schemeClr val="bg1"/>
                </a:solidFill>
              </a:rPr>
              <a:t>https://github.com/octokit/octokit.net</a:t>
            </a:r>
          </a:p>
        </p:txBody>
      </p:sp>
    </p:spTree>
    <p:extLst>
      <p:ext uri="{BB962C8B-B14F-4D97-AF65-F5344CB8AC3E}">
        <p14:creationId xmlns:p14="http://schemas.microsoft.com/office/powerpoint/2010/main" val="95276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E8A8-E667-4BD4-8673-2B5CBCE1A37A}"/>
              </a:ext>
            </a:extLst>
          </p:cNvPr>
          <p:cNvSpPr>
            <a:spLocks noGrp="1"/>
          </p:cNvSpPr>
          <p:nvPr>
            <p:ph type="title"/>
          </p:nvPr>
        </p:nvSpPr>
        <p:spPr/>
        <p:txBody>
          <a:bodyPr/>
          <a:lstStyle/>
          <a:p>
            <a:r>
              <a:rPr lang="en-US"/>
              <a:t>Choosing our tools</a:t>
            </a:r>
          </a:p>
        </p:txBody>
      </p:sp>
      <p:sp>
        <p:nvSpPr>
          <p:cNvPr id="4" name="Content Placeholder 3">
            <a:extLst>
              <a:ext uri="{FF2B5EF4-FFF2-40B4-BE49-F238E27FC236}">
                <a16:creationId xmlns:a16="http://schemas.microsoft.com/office/drawing/2014/main" id="{9BEBE31E-777E-42CC-B6EC-9531266BA413}"/>
              </a:ext>
            </a:extLst>
          </p:cNvPr>
          <p:cNvSpPr>
            <a:spLocks noGrp="1"/>
          </p:cNvSpPr>
          <p:nvPr>
            <p:ph sz="half" idx="1"/>
          </p:nvPr>
        </p:nvSpPr>
        <p:spPr/>
        <p:txBody>
          <a:bodyPr/>
          <a:lstStyle/>
          <a:p>
            <a:pPr marL="0" indent="0">
              <a:buNone/>
            </a:pPr>
            <a:r>
              <a:rPr lang="en-US" sz="2400" dirty="0"/>
              <a:t>ASP.NET</a:t>
            </a:r>
          </a:p>
          <a:p>
            <a:pPr marL="305435" indent="-305435"/>
            <a:r>
              <a:rPr lang="en-US" dirty="0"/>
              <a:t>An entire open-source framework for building web apps and services</a:t>
            </a:r>
          </a:p>
          <a:p>
            <a:pPr marL="305435" indent="-305435"/>
            <a:r>
              <a:rPr lang="en-US" dirty="0"/>
              <a:t>Supports MVC pages, user authentication, etc.</a:t>
            </a:r>
          </a:p>
          <a:p>
            <a:pPr marL="305435" indent="-305435"/>
            <a:r>
              <a:rPr lang="en-US" dirty="0"/>
              <a:t>Runs behind a webserver, which is always on</a:t>
            </a:r>
          </a:p>
          <a:p>
            <a:pPr marL="305435" indent="-305435"/>
            <a:r>
              <a:rPr lang="en-US" dirty="0"/>
              <a:t>Comparable to Java Swing, Python Flask, etc.</a:t>
            </a:r>
          </a:p>
          <a:p>
            <a:pPr marL="305435" indent="-305435"/>
            <a:r>
              <a:rPr lang="en-US" dirty="0"/>
              <a:t>Free to host on Windows or Linux, but </a:t>
            </a:r>
            <a:r>
              <a:rPr lang="en-US" b="1" dirty="0"/>
              <a:t>pay for the VM that you use</a:t>
            </a:r>
          </a:p>
        </p:txBody>
      </p:sp>
      <p:sp>
        <p:nvSpPr>
          <p:cNvPr id="5" name="Content Placeholder 4">
            <a:extLst>
              <a:ext uri="{FF2B5EF4-FFF2-40B4-BE49-F238E27FC236}">
                <a16:creationId xmlns:a16="http://schemas.microsoft.com/office/drawing/2014/main" id="{294D2B18-8CEE-48BF-A026-C63E177584C0}"/>
              </a:ext>
            </a:extLst>
          </p:cNvPr>
          <p:cNvSpPr>
            <a:spLocks noGrp="1"/>
          </p:cNvSpPr>
          <p:nvPr>
            <p:ph sz="half" idx="2"/>
          </p:nvPr>
        </p:nvSpPr>
        <p:spPr/>
        <p:txBody>
          <a:bodyPr/>
          <a:lstStyle/>
          <a:p>
            <a:pPr marL="0" indent="0">
              <a:buNone/>
            </a:pPr>
            <a:r>
              <a:rPr lang="en-US" sz="2400" dirty="0"/>
              <a:t>Azure Functions</a:t>
            </a:r>
          </a:p>
          <a:p>
            <a:pPr marL="305435" indent="-305435"/>
            <a:r>
              <a:rPr lang="en-US" dirty="0"/>
              <a:t>Azure’s event-driven serverless compute platform</a:t>
            </a:r>
          </a:p>
          <a:p>
            <a:pPr marL="305435" indent="-305435"/>
            <a:r>
              <a:rPr lang="en-US" dirty="0"/>
              <a:t>Can be triggered by HTTP, storage, and more</a:t>
            </a:r>
          </a:p>
          <a:p>
            <a:pPr marL="305435" indent="-305435"/>
            <a:r>
              <a:rPr lang="en-US" dirty="0"/>
              <a:t>Only runs when we need it to, 99.95% SLA</a:t>
            </a:r>
          </a:p>
          <a:p>
            <a:pPr marL="305435" indent="-305435"/>
            <a:r>
              <a:rPr lang="en-US" dirty="0"/>
              <a:t>Comparable to AWS Lambda, GCP Functions</a:t>
            </a:r>
          </a:p>
          <a:p>
            <a:pPr marL="305435" indent="-305435"/>
            <a:r>
              <a:rPr lang="en-US" b="1" dirty="0"/>
              <a:t>Pay for the execution you use</a:t>
            </a:r>
            <a:r>
              <a:rPr lang="en-US" dirty="0"/>
              <a:t>, only runs on Azure (or debug locally)</a:t>
            </a:r>
          </a:p>
        </p:txBody>
      </p:sp>
      <p:sp>
        <p:nvSpPr>
          <p:cNvPr id="3" name="Slide Number Placeholder 2">
            <a:extLst>
              <a:ext uri="{FF2B5EF4-FFF2-40B4-BE49-F238E27FC236}">
                <a16:creationId xmlns:a16="http://schemas.microsoft.com/office/drawing/2014/main" id="{ED474A11-99D4-4C4A-934C-E93F074C965E}"/>
              </a:ext>
            </a:extLst>
          </p:cNvPr>
          <p:cNvSpPr>
            <a:spLocks noGrp="1"/>
          </p:cNvSpPr>
          <p:nvPr>
            <p:ph type="sldNum" sz="quarter" idx="12"/>
          </p:nvPr>
        </p:nvSpPr>
        <p:spPr/>
        <p:txBody>
          <a:bodyPr/>
          <a:lstStyle/>
          <a:p>
            <a:fld id="{CCD7DF6A-B1F1-4891-86EC-6CE40936FD90}" type="slidenum">
              <a:rPr lang="en-US" smtClean="0"/>
              <a:t>8</a:t>
            </a:fld>
            <a:endParaRPr lang="en-US"/>
          </a:p>
        </p:txBody>
      </p:sp>
    </p:spTree>
    <p:extLst>
      <p:ext uri="{BB962C8B-B14F-4D97-AF65-F5344CB8AC3E}">
        <p14:creationId xmlns:p14="http://schemas.microsoft.com/office/powerpoint/2010/main" val="141856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227C-13F7-4C7D-94B0-C5DB9FC22C9C}"/>
              </a:ext>
            </a:extLst>
          </p:cNvPr>
          <p:cNvSpPr>
            <a:spLocks noGrp="1"/>
          </p:cNvSpPr>
          <p:nvPr>
            <p:ph type="title"/>
          </p:nvPr>
        </p:nvSpPr>
        <p:spPr/>
        <p:txBody>
          <a:bodyPr/>
          <a:lstStyle/>
          <a:p>
            <a:r>
              <a:rPr lang="en-US"/>
              <a:t>Choosing our tools</a:t>
            </a:r>
          </a:p>
        </p:txBody>
      </p:sp>
      <p:sp>
        <p:nvSpPr>
          <p:cNvPr id="6" name="Content Placeholder 5">
            <a:extLst>
              <a:ext uri="{FF2B5EF4-FFF2-40B4-BE49-F238E27FC236}">
                <a16:creationId xmlns:a16="http://schemas.microsoft.com/office/drawing/2014/main" id="{D6BB4E4C-A170-49BA-B641-7319FDEAA0DF}"/>
              </a:ext>
            </a:extLst>
          </p:cNvPr>
          <p:cNvSpPr>
            <a:spLocks noGrp="1"/>
          </p:cNvSpPr>
          <p:nvPr>
            <p:ph idx="1"/>
          </p:nvPr>
        </p:nvSpPr>
        <p:spPr>
          <a:xfrm>
            <a:off x="838200" y="5644054"/>
            <a:ext cx="10515600" cy="1135117"/>
          </a:xfrm>
        </p:spPr>
        <p:txBody>
          <a:bodyPr>
            <a:normAutofit/>
          </a:bodyPr>
          <a:lstStyle/>
          <a:p>
            <a:pPr marL="0" indent="0">
              <a:buNone/>
            </a:pPr>
            <a:r>
              <a:rPr lang="en-US" dirty="0"/>
              <a:t>ASP.NET can run anywhere, but we’d still need to provision a dedicated virtual machine and storage to keep it running. With Azure Functions, the infrastructure is abstracted away for us. We only pay for the compute time we use.</a:t>
            </a:r>
          </a:p>
        </p:txBody>
      </p:sp>
      <p:pic>
        <p:nvPicPr>
          <p:cNvPr id="7" name="Picture 6">
            <a:extLst>
              <a:ext uri="{FF2B5EF4-FFF2-40B4-BE49-F238E27FC236}">
                <a16:creationId xmlns:a16="http://schemas.microsoft.com/office/drawing/2014/main" id="{B54491EC-C742-4390-B124-7FF15D9AAE0D}"/>
              </a:ext>
            </a:extLst>
          </p:cNvPr>
          <p:cNvPicPr>
            <a:picLocks noChangeAspect="1"/>
          </p:cNvPicPr>
          <p:nvPr/>
        </p:nvPicPr>
        <p:blipFill>
          <a:blip r:embed="rId3"/>
          <a:stretch>
            <a:fillRect/>
          </a:stretch>
        </p:blipFill>
        <p:spPr>
          <a:xfrm>
            <a:off x="1594556" y="2058333"/>
            <a:ext cx="9002887" cy="3285314"/>
          </a:xfrm>
          <a:prstGeom prst="rect">
            <a:avLst/>
          </a:prstGeom>
        </p:spPr>
      </p:pic>
      <p:sp>
        <p:nvSpPr>
          <p:cNvPr id="3" name="Slide Number Placeholder 2">
            <a:extLst>
              <a:ext uri="{FF2B5EF4-FFF2-40B4-BE49-F238E27FC236}">
                <a16:creationId xmlns:a16="http://schemas.microsoft.com/office/drawing/2014/main" id="{393C4A4C-0DBE-4800-B055-9C453B2C68F9}"/>
              </a:ext>
            </a:extLst>
          </p:cNvPr>
          <p:cNvSpPr>
            <a:spLocks noGrp="1"/>
          </p:cNvSpPr>
          <p:nvPr>
            <p:ph type="sldNum" sz="quarter" idx="12"/>
          </p:nvPr>
        </p:nvSpPr>
        <p:spPr/>
        <p:txBody>
          <a:bodyPr/>
          <a:lstStyle/>
          <a:p>
            <a:fld id="{CCD7DF6A-B1F1-4891-86EC-6CE40936FD90}" type="slidenum">
              <a:rPr lang="en-US" smtClean="0"/>
              <a:t>9</a:t>
            </a:fld>
            <a:endParaRPr lang="en-US"/>
          </a:p>
        </p:txBody>
      </p:sp>
    </p:spTree>
    <p:extLst>
      <p:ext uri="{BB962C8B-B14F-4D97-AF65-F5344CB8AC3E}">
        <p14:creationId xmlns:p14="http://schemas.microsoft.com/office/powerpoint/2010/main" val="353442340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CC56EDCEDB7A4AA367EBAB4E0F0B88" ma:contentTypeVersion="11" ma:contentTypeDescription="Create a new document." ma:contentTypeScope="" ma:versionID="a3acc6f2e9d3747f15738040fdc33780">
  <xsd:schema xmlns:xsd="http://www.w3.org/2001/XMLSchema" xmlns:xs="http://www.w3.org/2001/XMLSchema" xmlns:p="http://schemas.microsoft.com/office/2006/metadata/properties" xmlns:ns3="1a668fb8-86ba-4cda-a8c4-564a5fbc49bb" xmlns:ns4="40c59b53-2222-4070-a78a-1cc6bdcc865c" targetNamespace="http://schemas.microsoft.com/office/2006/metadata/properties" ma:root="true" ma:fieldsID="f4b5bf98393e0a2bb1cd71bea5d59b18" ns3:_="" ns4:_="">
    <xsd:import namespace="1a668fb8-86ba-4cda-a8c4-564a5fbc49bb"/>
    <xsd:import namespace="40c59b53-2222-4070-a78a-1cc6bdcc865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668fb8-86ba-4cda-a8c4-564a5fbc49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c59b53-2222-4070-a78a-1cc6bdcc865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F13E7D-F7AF-4CE2-8098-39B2C6A962D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7576210-0B06-4ED5-92B9-412EEEDED4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668fb8-86ba-4cda-a8c4-564a5fbc49bb"/>
    <ds:schemaRef ds:uri="40c59b53-2222-4070-a78a-1cc6bdcc8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7028CA-37AF-4FEB-96C1-794A08A942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TM03457464[[fn=Dividend]]</Template>
  <Application>Microsoft Office PowerPoint</Application>
  <PresentationFormat>Widescreen</PresentationFormat>
  <Slides>28</Slides>
  <Notes>18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Dividend</vt:lpstr>
      <vt:lpstr>Anatomy of a serverless GitHub Bot</vt:lpstr>
      <vt:lpstr>$ whoami</vt:lpstr>
      <vt:lpstr>Context</vt:lpstr>
      <vt:lpstr>Problem Statement</vt:lpstr>
      <vt:lpstr>Meet Publishing Scheduler</vt:lpstr>
      <vt:lpstr>How do we build GitHub apps?</vt:lpstr>
      <vt:lpstr>Choosing our tools</vt:lpstr>
      <vt:lpstr>Choosing our tools</vt:lpstr>
      <vt:lpstr>Choosing our tools</vt:lpstr>
      <vt:lpstr>CHOOSING OUR TOOLS</vt:lpstr>
      <vt:lpstr>Where to start with Azure Functions?</vt:lpstr>
      <vt:lpstr>Where to start with Azure Functions?</vt:lpstr>
      <vt:lpstr>Where to start with Azure Functions?</vt:lpstr>
      <vt:lpstr>Where to start with Azure Functions?</vt:lpstr>
      <vt:lpstr>Where to start with Azure Functions?</vt:lpstr>
      <vt:lpstr>Where to start with Azure Functions?</vt:lpstr>
      <vt:lpstr>Hooking it up to GitHub</vt:lpstr>
      <vt:lpstr>Hooking it up to GitHub</vt:lpstr>
      <vt:lpstr>How Does our app control github?</vt:lpstr>
      <vt:lpstr>Queues: Publish scheduler’s “Secret sauce”</vt:lpstr>
      <vt:lpstr>Azure Queue Storage</vt:lpstr>
      <vt:lpstr>Azure Queue Storage</vt:lpstr>
      <vt:lpstr>Queues: Publish scheduler’s “Secret sauce”</vt:lpstr>
      <vt:lpstr>Queues: Publish scheduler’s “Secret sauce”</vt:lpstr>
      <vt:lpstr>Putting it all together</vt:lpstr>
      <vt:lpstr>Putting it all together</vt:lpstr>
      <vt:lpstr>Acknowledgements</vt:lpstr>
      <vt:lpstr>Extra TidBit: nGROK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Anatomy of a serverless GitHub Bot</dc:title>
  <dc:creator>Chris Johnston</dc:creator>
  <cp:revision>526</cp:revision>
  <dcterms:created xsi:type="dcterms:W3CDTF">2020-04-06T05:25:40Z</dcterms:created>
  <dcterms:modified xsi:type="dcterms:W3CDTF">2020-04-17T09:00:41Z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chrijoh@microsoft.com</vt:lpwstr>
  </property>
  <property fmtid="{D5CDD505-2E9C-101B-9397-08002B2CF9AE}" pid="5" name="MSIP_Label_f42aa342-8706-4288-bd11-ebb85995028c_SetDate">
    <vt:lpwstr>2020-04-06T06:02:54.9807090Z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1e47031d-7c46-4b90-a4d6-663358e788e4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0x0101000CCC56EDCEDB7A4AA367EBAB4E0F0B88</vt:lpwstr>
  </property>
</Properties>
</file>